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1" r:id="rId3"/>
    <p:sldId id="321" r:id="rId4"/>
    <p:sldId id="418" r:id="rId5"/>
    <p:sldId id="417" r:id="rId6"/>
    <p:sldId id="420" r:id="rId7"/>
    <p:sldId id="416" r:id="rId8"/>
    <p:sldId id="414" r:id="rId9"/>
    <p:sldId id="361" r:id="rId10"/>
    <p:sldId id="432" r:id="rId11"/>
    <p:sldId id="434" r:id="rId12"/>
    <p:sldId id="433" r:id="rId13"/>
    <p:sldId id="435" r:id="rId14"/>
    <p:sldId id="454" r:id="rId15"/>
    <p:sldId id="455" r:id="rId16"/>
    <p:sldId id="456" r:id="rId17"/>
    <p:sldId id="443" r:id="rId18"/>
    <p:sldId id="444" r:id="rId19"/>
    <p:sldId id="451" r:id="rId20"/>
    <p:sldId id="452" r:id="rId21"/>
    <p:sldId id="453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33CC"/>
    <a:srgbClr val="FFFF00"/>
    <a:srgbClr val="FFCC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050" name="图片 2049" descr="bg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27"/>
          <p:cNvSpPr>
            <a:spLocks noGrp="1"/>
          </p:cNvSpPr>
          <p:nvPr>
            <p:ph type="ctrTitle"/>
          </p:nvPr>
        </p:nvSpPr>
        <p:spPr>
          <a:xfrm>
            <a:off x="624417" y="2997200"/>
            <a:ext cx="10943167" cy="9604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 algn="r">
              <a:defRPr sz="3400" b="0">
                <a:solidFill>
                  <a:schemeClr val="tx1"/>
                </a:solidFill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2" name="Rectangle 31"/>
          <p:cNvSpPr>
            <a:spLocks noGrp="1"/>
          </p:cNvSpPr>
          <p:nvPr>
            <p:ph type="subTitle" idx="1" hasCustomPrompt="1"/>
          </p:nvPr>
        </p:nvSpPr>
        <p:spPr>
          <a:xfrm>
            <a:off x="624417" y="3952875"/>
            <a:ext cx="10943167" cy="40798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r">
              <a:buNone/>
              <a:defRPr sz="1800" b="0">
                <a:ea typeface="微软雅黑" panose="020B0503020204020204" charset="-122"/>
              </a:defRPr>
            </a:lvl1pPr>
            <a:lvl2pPr marL="457200" lvl="1" indent="0" algn="ctr">
              <a:buNone/>
              <a:defRPr sz="1800" b="1">
                <a:ea typeface="华文细黑" panose="02010600040101010101" pitchFamily="2" charset="-122"/>
              </a:defRPr>
            </a:lvl2pPr>
            <a:lvl3pPr marL="914400" lvl="2" indent="0" algn="ctr">
              <a:buNone/>
              <a:defRPr sz="1800" b="1">
                <a:ea typeface="华文细黑" panose="02010600040101010101" pitchFamily="2" charset="-122"/>
              </a:defRPr>
            </a:lvl3pPr>
            <a:lvl4pPr marL="1371600" lvl="3" indent="0" algn="ctr">
              <a:buNone/>
              <a:defRPr sz="1800" b="1">
                <a:ea typeface="华文细黑" panose="02010600040101010101" pitchFamily="2" charset="-122"/>
              </a:defRPr>
            </a:lvl4pPr>
            <a:lvl5pPr marL="1828800" lvl="4" indent="0" algn="ctr">
              <a:buNone/>
              <a:defRPr sz="1800" b="1">
                <a:ea typeface="华文细黑" panose="02010600040101010101" pitchFamily="2" charset="-122"/>
              </a:defRPr>
            </a:lvl5pPr>
          </a:lstStyle>
          <a:p>
            <a:pPr lvl="0"/>
            <a:r>
              <a:rPr lang="zh-CN" altLang="en-US"/>
              <a:t>单击添加署名或公司信息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3380" y="190500"/>
            <a:ext cx="2736320" cy="61182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4417" y="190500"/>
            <a:ext cx="8050335" cy="61182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4417" y="1125538"/>
            <a:ext cx="5362152" cy="51831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432" y="1125538"/>
            <a:ext cx="5362152" cy="51831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fade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31"/>
          <p:cNvSpPr>
            <a:spLocks noGrp="1"/>
          </p:cNvSpPr>
          <p:nvPr>
            <p:ph type="body" idx="1"/>
          </p:nvPr>
        </p:nvSpPr>
        <p:spPr>
          <a:xfrm>
            <a:off x="624417" y="1125538"/>
            <a:ext cx="10943167" cy="518318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</p:txBody>
      </p:sp>
      <p:sp>
        <p:nvSpPr>
          <p:cNvPr id="1027" name="Rectangle 27"/>
          <p:cNvSpPr>
            <a:spLocks noGrp="1"/>
          </p:cNvSpPr>
          <p:nvPr>
            <p:ph type="title"/>
          </p:nvPr>
        </p:nvSpPr>
        <p:spPr>
          <a:xfrm>
            <a:off x="626533" y="190500"/>
            <a:ext cx="10943167" cy="8636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8" name="矩形 1027"/>
          <p:cNvSpPr/>
          <p:nvPr/>
        </p:nvSpPr>
        <p:spPr>
          <a:xfrm>
            <a:off x="5135033" y="6524625"/>
            <a:ext cx="1919817" cy="1968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ctr" eaLnBrk="0" hangingPunct="0"/>
            <a:r>
              <a:rPr lang="de-DE" altLang="en-US" sz="1000" b="1" dirty="0">
                <a:latin typeface="Arial" panose="020B0604020202020204" pitchFamily="34" charset="0"/>
              </a:rPr>
              <a:t>Page </a:t>
            </a:r>
            <a:r>
              <a:rPr lang="de-DE" altLang="en-US" sz="1000" b="1" dirty="0">
                <a:latin typeface="Arial" panose="020B0604020202020204" pitchFamily="34" charset="0"/>
                <a:sym typeface="MS UI Gothic" panose="020B0600070205080204" pitchFamily="2" charset="-128"/>
              </a:rPr>
              <a:t></a:t>
            </a:r>
            <a:r>
              <a:rPr lang="de-DE" altLang="en-US" sz="1000" b="1" dirty="0">
                <a:latin typeface="Arial" panose="020B0604020202020204" pitchFamily="34" charset="0"/>
              </a:rPr>
              <a:t> </a:t>
            </a:r>
            <a:fld id="{9A0DB2DC-4C9A-4742-B13C-FB6460FD3503}" type="slidenum">
              <a:rPr lang="zh-CN" altLang="en-US" sz="1000" b="1" dirty="0">
                <a:latin typeface="Arial" panose="020B0604020202020204" pitchFamily="34" charset="0"/>
              </a:rPr>
            </a:fld>
            <a:endParaRPr lang="zh-CN" altLang="en-US" sz="1000" b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/>
  </p:transition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n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 b="0" i="0" u="none" kern="1200" baseline="0">
          <a:solidFill>
            <a:schemeClr val="tx1"/>
          </a:solidFill>
          <a:latin typeface="+mn-lt"/>
          <a:ea typeface="华文细黑" panose="02010600040101010101" pitchFamily="2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»"/>
        <a:defRPr sz="1800" b="0" i="0" u="none" kern="1200" baseline="0">
          <a:solidFill>
            <a:schemeClr val="tx1"/>
          </a:solidFill>
          <a:latin typeface="+mn-lt"/>
          <a:ea typeface="华文细黑" panose="02010600040101010101" pitchFamily="2" charset="-122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»"/>
        <a:defRPr sz="1800" b="0" i="0" u="none" kern="1200" baseline="0">
          <a:solidFill>
            <a:schemeClr val="tx1"/>
          </a:solidFill>
          <a:latin typeface="+mn-lt"/>
          <a:ea typeface="华文细黑" panose="02010600040101010101" pitchFamily="2" charset="-122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»"/>
        <a:defRPr sz="1800" b="0" i="0" u="none" kern="1200" baseline="0">
          <a:solidFill>
            <a:schemeClr val="tx1"/>
          </a:solidFill>
          <a:latin typeface="+mn-lt"/>
          <a:ea typeface="华文细黑" panose="02010600040101010101" pitchFamily="2" charset="-122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»"/>
        <a:defRPr sz="1800" b="0" i="0" u="none" kern="1200" baseline="0">
          <a:solidFill>
            <a:schemeClr val="tx1"/>
          </a:solidFill>
          <a:latin typeface="+mn-lt"/>
          <a:ea typeface="华文细黑" panose="02010600040101010101" pitchFamily="2" charset="-122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1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1" u="none" kern="1200" baseline="0">
          <a:solidFill>
            <a:schemeClr val="tx1"/>
          </a:solidFill>
          <a:latin typeface="Arial" panose="020B0604020202020204" pitchFamily="34" charset="0"/>
          <a:ea typeface="华文细黑" panose="0201060004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1" u="none" kern="1200" baseline="0">
          <a:solidFill>
            <a:schemeClr val="tx1"/>
          </a:solidFill>
          <a:latin typeface="Arial" panose="020B0604020202020204" pitchFamily="34" charset="0"/>
          <a:ea typeface="华文细黑" panose="0201060004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1" u="none" kern="1200" baseline="0">
          <a:solidFill>
            <a:schemeClr val="tx1"/>
          </a:solidFill>
          <a:latin typeface="Arial" panose="020B0604020202020204" pitchFamily="34" charset="0"/>
          <a:ea typeface="华文细黑" panose="0201060004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1" u="none" kern="1200" baseline="0">
          <a:solidFill>
            <a:schemeClr val="tx1"/>
          </a:solidFill>
          <a:latin typeface="Arial" panose="020B0604020202020204" pitchFamily="34" charset="0"/>
          <a:ea typeface="华文细黑" panose="0201060004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1" u="none" kern="1200" baseline="0">
          <a:solidFill>
            <a:schemeClr val="tx1"/>
          </a:solidFill>
          <a:latin typeface="Arial" panose="020B0604020202020204" pitchFamily="34" charset="0"/>
          <a:ea typeface="华文细黑" panose="0201060004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1" u="none" kern="1200" baseline="0">
          <a:solidFill>
            <a:schemeClr val="tx1"/>
          </a:solidFill>
          <a:latin typeface="Arial" panose="020B0604020202020204" pitchFamily="34" charset="0"/>
          <a:ea typeface="华文细黑" panose="0201060004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1" u="none" kern="1200" baseline="0">
          <a:solidFill>
            <a:schemeClr val="tx1"/>
          </a:solidFill>
          <a:latin typeface="Arial" panose="020B0604020202020204" pitchFamily="34" charset="0"/>
          <a:ea typeface="华文细黑" panose="0201060004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1" u="none" kern="1200" baseline="0">
          <a:solidFill>
            <a:schemeClr val="tx1"/>
          </a:solidFill>
          <a:latin typeface="Arial" panose="020B0604020202020204" pitchFamily="34" charset="0"/>
          <a:ea typeface="华文细黑" panose="0201060004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image" Target="../media/image28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93" y="57150"/>
            <a:ext cx="10943167" cy="863600"/>
          </a:xfrm>
        </p:spPr>
        <p:txBody>
          <a:bodyPr/>
          <a:p>
            <a:pPr algn="ctr"/>
            <a:r>
              <a:rPr lang="zh-CN" altLang="zh-CN" sz="4400">
                <a:latin typeface="方正粗活意简体" panose="03000509000000000000" charset="-122"/>
                <a:ea typeface="方正粗活意简体" panose="03000509000000000000" charset="-122"/>
                <a:sym typeface="+mn-ea"/>
              </a:rPr>
              <a:t>第</a:t>
            </a:r>
            <a:r>
              <a:rPr lang="en-US" altLang="zh-CN" sz="4400">
                <a:latin typeface="方正粗活意简体" panose="03000509000000000000" charset="-122"/>
                <a:ea typeface="方正粗活意简体" panose="03000509000000000000" charset="-122"/>
                <a:sym typeface="+mn-ea"/>
              </a:rPr>
              <a:t>5</a:t>
            </a:r>
            <a:r>
              <a:rPr lang="zh-CN" altLang="en-US" sz="4400">
                <a:latin typeface="方正粗活意简体" panose="03000509000000000000" charset="-122"/>
                <a:ea typeface="方正粗活意简体" panose="03000509000000000000" charset="-122"/>
                <a:sym typeface="+mn-ea"/>
              </a:rPr>
              <a:t>课  农耕时代的商业与城市</a:t>
            </a:r>
            <a:endParaRPr lang="en-US" altLang="zh-CN" sz="4400">
              <a:latin typeface="方正粗活意简体" panose="03000509000000000000" charset="-122"/>
              <a:ea typeface="方正粗活意简体" panose="03000509000000000000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1940" y="736600"/>
            <a:ext cx="11628120" cy="563181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p>
            <a:r>
              <a:rPr lang="en-US" altLang="zh-CN" sz="2800">
                <a:latin typeface="Arial" panose="020B0604020202020204" pitchFamily="34" charset="0"/>
              </a:rPr>
              <a:t>1.</a:t>
            </a:r>
            <a:r>
              <a:rPr lang="zh-CN" altLang="en-US" sz="2800">
                <a:latin typeface="方正少儿简体" panose="03000509000000000000" charset="-122"/>
                <a:ea typeface="方正少儿简体" panose="03000509000000000000" charset="-122"/>
              </a:rPr>
              <a:t>〖</a:t>
            </a:r>
            <a:r>
              <a:rPr lang="zh-CN" altLang="en-US" sz="2800">
                <a:latin typeface="方正少儿简体" panose="03000509000000000000" charset="-122"/>
                <a:ea typeface="方正少儿简体" panose="03000509000000000000" charset="-122"/>
                <a:sym typeface="+mn-ea"/>
              </a:rPr>
              <a:t>学习提要</a:t>
            </a:r>
            <a:r>
              <a:rPr lang="zh-CN" altLang="en-US" sz="2800">
                <a:latin typeface="方正少儿简体" panose="03000509000000000000" charset="-122"/>
                <a:ea typeface="方正少儿简体" panose="03000509000000000000" charset="-122"/>
              </a:rPr>
              <a:t>〗</a:t>
            </a:r>
            <a:endParaRPr lang="zh-CN" altLang="en-US" sz="2800">
              <a:latin typeface="方正少儿简体" panose="03000509000000000000" charset="-122"/>
              <a:ea typeface="方正少儿简体" panose="03000509000000000000" charset="-122"/>
              <a:sym typeface="+mn-ea"/>
            </a:endParaRPr>
          </a:p>
          <a:p>
            <a:r>
              <a:rPr lang="zh-CN" altLang="en-US" sz="2800"/>
              <a:t>（</a:t>
            </a:r>
            <a:r>
              <a:rPr lang="en-US" altLang="zh-CN" sz="2800"/>
              <a:t>1</a:t>
            </a:r>
            <a:r>
              <a:rPr lang="zh-CN" altLang="en-US" sz="2800"/>
              <a:t>）学习重点：</a:t>
            </a:r>
            <a:r>
              <a:rPr lang="zh-CN" altLang="en-US" sz="2800">
                <a:latin typeface="方正苏新诗柳楷简体" panose="02000000000000000000" charset="-122"/>
                <a:ea typeface="方正苏新诗柳楷简体" panose="02000000000000000000" charset="-122"/>
              </a:rPr>
              <a:t>了解古代中国不同时期商业发展的具体表现；分析比较唐宋时期城市发展变化的特点；概述</a:t>
            </a:r>
            <a:r>
              <a:rPr lang="en-US" altLang="zh-CN" sz="2800">
                <a:latin typeface="方正苏新诗柳楷简体" panose="02000000000000000000" charset="-122"/>
                <a:ea typeface="方正苏新诗柳楷简体" panose="02000000000000000000" charset="-122"/>
              </a:rPr>
              <a:t>“</a:t>
            </a:r>
            <a:r>
              <a:rPr lang="zh-CN" altLang="en-US" sz="2800">
                <a:latin typeface="方正苏新诗柳楷简体" panose="02000000000000000000" charset="-122"/>
                <a:ea typeface="方正苏新诗柳楷简体" panose="02000000000000000000" charset="-122"/>
              </a:rPr>
              <a:t>重农抑商</a:t>
            </a:r>
            <a:r>
              <a:rPr lang="en-US" altLang="zh-CN" sz="2800">
                <a:latin typeface="方正苏新诗柳楷简体" panose="02000000000000000000" charset="-122"/>
                <a:ea typeface="方正苏新诗柳楷简体" panose="02000000000000000000" charset="-122"/>
              </a:rPr>
              <a:t>”</a:t>
            </a:r>
            <a:r>
              <a:rPr lang="zh-CN" altLang="en-US" sz="2800">
                <a:latin typeface="方正苏新诗柳楷简体" panose="02000000000000000000" charset="-122"/>
                <a:ea typeface="方正苏新诗柳楷简体" panose="02000000000000000000" charset="-122"/>
              </a:rPr>
              <a:t>政策的发展历程。</a:t>
            </a:r>
            <a:endParaRPr lang="zh-CN" altLang="en-US" sz="2800">
              <a:latin typeface="方正苏新诗柳楷简体" panose="02000000000000000000" charset="-122"/>
              <a:ea typeface="方正苏新诗柳楷简体" panose="02000000000000000000" charset="-122"/>
            </a:endParaRPr>
          </a:p>
          <a:p>
            <a:r>
              <a:rPr lang="zh-CN" altLang="en-US" sz="2800"/>
              <a:t>（</a:t>
            </a:r>
            <a:r>
              <a:rPr lang="en-US" altLang="zh-CN" sz="2800"/>
              <a:t>2</a:t>
            </a:r>
            <a:r>
              <a:rPr lang="zh-CN" altLang="en-US" sz="2800">
                <a:sym typeface="+mn-ea"/>
              </a:rPr>
              <a:t>）学习难点：</a:t>
            </a:r>
            <a:r>
              <a:rPr lang="zh-CN" altLang="en-US" sz="2800">
                <a:latin typeface="方正苏新诗柳楷简体" panose="02000000000000000000" charset="-122"/>
                <a:ea typeface="方正苏新诗柳楷简体" panose="02000000000000000000" charset="-122"/>
                <a:sym typeface="+mn-ea"/>
              </a:rPr>
              <a:t>分析商业发展的原因，认识商业发展的特点；概括城市发展的规律；分析评价</a:t>
            </a:r>
            <a:r>
              <a:rPr lang="en-US" altLang="zh-CN" sz="2800">
                <a:latin typeface="方正苏新诗柳楷简体" panose="02000000000000000000" charset="-122"/>
                <a:ea typeface="方正苏新诗柳楷简体" panose="02000000000000000000" charset="-122"/>
                <a:sym typeface="+mn-ea"/>
              </a:rPr>
              <a:t>“</a:t>
            </a:r>
            <a:r>
              <a:rPr lang="zh-CN" altLang="en-US" sz="2800">
                <a:latin typeface="方正苏新诗柳楷简体" panose="02000000000000000000" charset="-122"/>
                <a:ea typeface="方正苏新诗柳楷简体" panose="02000000000000000000" charset="-122"/>
                <a:sym typeface="+mn-ea"/>
              </a:rPr>
              <a:t>重农抑商</a:t>
            </a:r>
            <a:r>
              <a:rPr lang="en-US" altLang="zh-CN" sz="2800">
                <a:latin typeface="方正苏新诗柳楷简体" panose="02000000000000000000" charset="-122"/>
                <a:ea typeface="方正苏新诗柳楷简体" panose="02000000000000000000" charset="-122"/>
                <a:sym typeface="+mn-ea"/>
              </a:rPr>
              <a:t>”</a:t>
            </a:r>
            <a:r>
              <a:rPr lang="zh-CN" altLang="en-US" sz="2800">
                <a:latin typeface="方正苏新诗柳楷简体" panose="02000000000000000000" charset="-122"/>
                <a:ea typeface="方正苏新诗柳楷简体" panose="02000000000000000000" charset="-122"/>
                <a:sym typeface="+mn-ea"/>
              </a:rPr>
              <a:t>政策的作用。</a:t>
            </a:r>
            <a:endParaRPr lang="zh-CN" altLang="en-US" sz="2800">
              <a:latin typeface="方正苏新诗柳楷简体" panose="02000000000000000000" charset="-122"/>
              <a:ea typeface="方正苏新诗柳楷简体" panose="02000000000000000000" charset="-122"/>
              <a:sym typeface="+mn-ea"/>
            </a:endParaRPr>
          </a:p>
          <a:p>
            <a:r>
              <a:rPr lang="zh-CN" altLang="en-US" sz="2800">
                <a:sym typeface="+mn-ea"/>
              </a:rPr>
              <a:t>（</a:t>
            </a:r>
            <a:r>
              <a:rPr lang="en-US" altLang="zh-CN" sz="2800">
                <a:sym typeface="+mn-ea"/>
              </a:rPr>
              <a:t>3</a:t>
            </a:r>
            <a:r>
              <a:rPr lang="zh-CN" altLang="en-US" sz="2800">
                <a:sym typeface="+mn-ea"/>
              </a:rPr>
              <a:t>）课时安排：</a:t>
            </a:r>
            <a:r>
              <a:rPr lang="en-US" altLang="zh-CN" sz="2800">
                <a:latin typeface="方正苏新诗柳楷简体" panose="02000000000000000000" charset="-122"/>
                <a:ea typeface="方正苏新诗柳楷简体" panose="02000000000000000000" charset="-122"/>
                <a:sym typeface="+mn-ea"/>
              </a:rPr>
              <a:t>2</a:t>
            </a:r>
            <a:r>
              <a:rPr lang="zh-CN" altLang="en-US" sz="2800">
                <a:latin typeface="方正苏新诗柳楷简体" panose="02000000000000000000" charset="-122"/>
                <a:ea typeface="方正苏新诗柳楷简体" panose="02000000000000000000" charset="-122"/>
                <a:sym typeface="+mn-ea"/>
              </a:rPr>
              <a:t>课时。</a:t>
            </a:r>
            <a:endParaRPr lang="zh-CN" altLang="en-US" sz="2800">
              <a:latin typeface="方正苏新诗柳楷简体" panose="02000000000000000000" charset="-122"/>
              <a:ea typeface="方正苏新诗柳楷简体" panose="02000000000000000000" charset="-122"/>
              <a:sym typeface="+mn-ea"/>
            </a:endParaRPr>
          </a:p>
          <a:p>
            <a:r>
              <a:rPr lang="en-US" altLang="zh-CN" sz="2800">
                <a:latin typeface="Arial" panose="020B0604020202020204" pitchFamily="34" charset="0"/>
                <a:sym typeface="+mn-ea"/>
              </a:rPr>
              <a:t>2.</a:t>
            </a:r>
            <a:r>
              <a:rPr lang="zh-CN" altLang="en-US" sz="2800">
                <a:latin typeface="方正少儿简体" panose="03000509000000000000" charset="-122"/>
                <a:ea typeface="方正少儿简体" panose="03000509000000000000" charset="-122"/>
                <a:sym typeface="+mn-ea"/>
              </a:rPr>
              <a:t>〖思维导图〗</a:t>
            </a:r>
            <a:endParaRPr lang="zh-CN" altLang="en-US" sz="2800">
              <a:latin typeface="方正少儿简体" panose="03000509000000000000" charset="-122"/>
              <a:ea typeface="方正少儿简体" panose="03000509000000000000" charset="-122"/>
              <a:sym typeface="+mn-ea"/>
            </a:endParaRPr>
          </a:p>
          <a:p>
            <a:pPr marL="0" indent="0">
              <a:buNone/>
            </a:pPr>
            <a:r>
              <a:rPr lang="zh-CN" altLang="en-US" b="1">
                <a:sym typeface="+mn-ea"/>
              </a:rPr>
              <a:t> </a:t>
            </a:r>
            <a:endParaRPr lang="zh-CN" altLang="en-US" sz="2800" b="1">
              <a:sym typeface="+mn-ea"/>
            </a:endParaRPr>
          </a:p>
          <a:p>
            <a:pPr marL="0" indent="0" algn="l">
              <a:buNone/>
            </a:pPr>
            <a:r>
              <a:rPr lang="zh-CN" altLang="en-US" sz="2800">
                <a:sym typeface="+mn-ea"/>
              </a:rPr>
              <a:t>       </a:t>
            </a:r>
            <a:endParaRPr lang="zh-CN" altLang="en-US" sz="2800">
              <a:sym typeface="+mn-ea"/>
            </a:endParaRPr>
          </a:p>
          <a:p>
            <a:pPr marL="0" indent="0" algn="ctr">
              <a:buNone/>
            </a:pPr>
            <a:endParaRPr lang="zh-CN" altLang="en-US" sz="2800">
              <a:sym typeface="+mn-ea"/>
            </a:endParaRPr>
          </a:p>
          <a:p>
            <a:pPr marL="0" indent="0" algn="ctr">
              <a:buNone/>
            </a:pP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3597910" y="5115560"/>
            <a:ext cx="1664335" cy="448945"/>
          </a:xfrm>
          <a:prstGeom prst="round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solidFill>
                  <a:srgbClr val="0033CC"/>
                </a:solidFill>
                <a:latin typeface="方正少儿简体" panose="03000509000000000000" charset="-122"/>
                <a:ea typeface="方正少儿简体" panose="03000509000000000000" charset="-122"/>
              </a:rPr>
              <a:t>城市繁荣</a:t>
            </a:r>
            <a:endParaRPr lang="zh-CN" altLang="en-US" sz="2400" b="1">
              <a:solidFill>
                <a:srgbClr val="0033CC"/>
              </a:solidFill>
              <a:latin typeface="方正少儿简体" panose="03000509000000000000" charset="-122"/>
              <a:ea typeface="方正少儿简体" panose="03000509000000000000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597910" y="4373245"/>
            <a:ext cx="1664335" cy="44894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solidFill>
                  <a:srgbClr val="0033CC"/>
                </a:solidFill>
                <a:latin typeface="方正少儿简体" panose="03000509000000000000" charset="-122"/>
                <a:ea typeface="方正少儿简体" panose="03000509000000000000" charset="-122"/>
              </a:rPr>
              <a:t>商业发展</a:t>
            </a:r>
            <a:endParaRPr lang="zh-CN" altLang="en-US" sz="2400" b="1">
              <a:solidFill>
                <a:srgbClr val="0033CC"/>
              </a:solidFill>
              <a:latin typeface="方正少儿简体" panose="03000509000000000000" charset="-122"/>
              <a:ea typeface="方正少儿简体" panose="03000509000000000000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597910" y="5858510"/>
            <a:ext cx="1664335" cy="44894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solidFill>
                  <a:srgbClr val="0033CC"/>
                </a:solidFill>
                <a:latin typeface="方正少儿简体" panose="03000509000000000000" charset="-122"/>
                <a:ea typeface="方正少儿简体" panose="03000509000000000000" charset="-122"/>
              </a:rPr>
              <a:t>对外贸易</a:t>
            </a:r>
            <a:endParaRPr lang="zh-CN" altLang="en-US" sz="2400" b="1">
              <a:solidFill>
                <a:srgbClr val="0033CC"/>
              </a:solidFill>
              <a:latin typeface="方正少儿简体" panose="03000509000000000000" charset="-122"/>
              <a:ea typeface="方正少儿简体" panose="03000509000000000000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647190" y="5136515"/>
            <a:ext cx="1664335" cy="44894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  <a:latin typeface="方正少儿简体" panose="03000509000000000000" charset="-122"/>
                <a:ea typeface="方正少儿简体" panose="03000509000000000000" charset="-122"/>
              </a:rPr>
              <a:t>商业的发展</a:t>
            </a:r>
            <a:endParaRPr lang="zh-CN" altLang="en-US" sz="200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/>
              <a:latin typeface="方正少儿简体" panose="03000509000000000000" charset="-122"/>
              <a:ea typeface="方正少儿简体" panose="03000509000000000000" charset="-122"/>
            </a:endParaRPr>
          </a:p>
        </p:txBody>
      </p:sp>
      <p:sp>
        <p:nvSpPr>
          <p:cNvPr id="22" name="右大括号 21"/>
          <p:cNvSpPr/>
          <p:nvPr/>
        </p:nvSpPr>
        <p:spPr>
          <a:xfrm>
            <a:off x="5262245" y="4525010"/>
            <a:ext cx="154305" cy="1680210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左大括号 22"/>
          <p:cNvSpPr/>
          <p:nvPr/>
        </p:nvSpPr>
        <p:spPr>
          <a:xfrm>
            <a:off x="3423920" y="4516120"/>
            <a:ext cx="173990" cy="1689735"/>
          </a:xfrm>
          <a:prstGeom prst="leftBrac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流程图: 过程 24"/>
          <p:cNvSpPr/>
          <p:nvPr/>
        </p:nvSpPr>
        <p:spPr>
          <a:xfrm>
            <a:off x="6830695" y="5182235"/>
            <a:ext cx="1438275" cy="382270"/>
          </a:xfrm>
          <a:prstGeom prst="flowChartProces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方正少儿简体" panose="03000509000000000000" charset="-122"/>
                <a:ea typeface="方正少儿简体" panose="03000509000000000000" charset="-122"/>
              </a:rPr>
              <a:t>重农抑商</a:t>
            </a:r>
            <a:endParaRPr lang="zh-CN" altLang="en-US" sz="20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方正少儿简体" panose="03000509000000000000" charset="-122"/>
              <a:ea typeface="方正少儿简体" panose="03000509000000000000" charset="-122"/>
            </a:endParaRPr>
          </a:p>
        </p:txBody>
      </p:sp>
      <p:sp>
        <p:nvSpPr>
          <p:cNvPr id="4" name="左大括号 3"/>
          <p:cNvSpPr/>
          <p:nvPr/>
        </p:nvSpPr>
        <p:spPr>
          <a:xfrm>
            <a:off x="8371205" y="4515485"/>
            <a:ext cx="173990" cy="1689735"/>
          </a:xfrm>
          <a:prstGeom prst="leftBrac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8545195" y="4373245"/>
            <a:ext cx="1664335" cy="44894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solidFill>
                  <a:srgbClr val="0033CC"/>
                </a:solidFill>
                <a:latin typeface="方正少儿简体" panose="03000509000000000000" charset="-122"/>
                <a:ea typeface="方正少儿简体" panose="03000509000000000000" charset="-122"/>
              </a:rPr>
              <a:t>原因</a:t>
            </a:r>
            <a:endParaRPr lang="zh-CN" altLang="en-US" sz="2400" b="1">
              <a:solidFill>
                <a:srgbClr val="0033CC"/>
              </a:solidFill>
              <a:latin typeface="方正少儿简体" panose="03000509000000000000" charset="-122"/>
              <a:ea typeface="方正少儿简体" panose="03000509000000000000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8545195" y="5169535"/>
            <a:ext cx="1664335" cy="448945"/>
          </a:xfrm>
          <a:prstGeom prst="round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solidFill>
                  <a:srgbClr val="0033CC"/>
                </a:solidFill>
                <a:latin typeface="方正少儿简体" panose="03000509000000000000" charset="-122"/>
                <a:ea typeface="方正少儿简体" panose="03000509000000000000" charset="-122"/>
              </a:rPr>
              <a:t>表现</a:t>
            </a:r>
            <a:endParaRPr lang="zh-CN" altLang="en-US" sz="2400" b="1">
              <a:solidFill>
                <a:srgbClr val="0033CC"/>
              </a:solidFill>
              <a:latin typeface="方正少儿简体" panose="03000509000000000000" charset="-122"/>
              <a:ea typeface="方正少儿简体" panose="03000509000000000000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8545195" y="5858510"/>
            <a:ext cx="1664335" cy="44894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solidFill>
                  <a:srgbClr val="0033CC"/>
                </a:solidFill>
                <a:latin typeface="方正少儿简体" panose="03000509000000000000" charset="-122"/>
                <a:ea typeface="方正少儿简体" panose="03000509000000000000" charset="-122"/>
              </a:rPr>
              <a:t>作用</a:t>
            </a:r>
            <a:endParaRPr lang="zh-CN" altLang="en-US" sz="2400" b="1">
              <a:solidFill>
                <a:srgbClr val="0033CC"/>
              </a:solidFill>
              <a:latin typeface="方正少儿简体" panose="03000509000000000000" charset="-122"/>
              <a:ea typeface="方正少儿简体" panose="03000509000000000000" charset="-122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flipH="1" flipV="1">
            <a:off x="5513070" y="5349240"/>
            <a:ext cx="1317625" cy="215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5850573" y="4794250"/>
            <a:ext cx="6419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3600" b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方正北魏楷书简体" panose="03000509000000000000" charset="-122"/>
                <a:ea typeface="方正北魏楷书简体" panose="03000509000000000000" charset="-122"/>
              </a:rPr>
              <a:t>阻</a:t>
            </a:r>
            <a:endParaRPr lang="zh-CN" altLang="en-US" sz="3600" b="1">
              <a:ln w="25400">
                <a:solidFill>
                  <a:srgbClr val="861E1D">
                    <a:alpha val="94000"/>
                  </a:srgbClr>
                </a:solidFill>
                <a:prstDash val="solid"/>
              </a:ln>
              <a:gradFill>
                <a:gsLst>
                  <a:gs pos="0">
                    <a:srgbClr val="FFF9BB"/>
                  </a:gs>
                  <a:gs pos="64000">
                    <a:srgbClr val="FCE95F"/>
                  </a:gs>
                  <a:gs pos="100000">
                    <a:srgbClr val="F8AD1C"/>
                  </a:gs>
                </a:gsLst>
                <a:lin ang="5400000"/>
              </a:gradFill>
              <a:effectLst>
                <a:outerShdw blurRad="177800" dist="12700" dir="10200000" sx="102000" sy="102000" algn="bl" rotWithShape="0">
                  <a:srgbClr val="480F08"/>
                </a:outerShdw>
              </a:effectLst>
              <a:latin typeface="方正北魏楷书简体" panose="03000509000000000000" charset="-122"/>
              <a:ea typeface="方正北魏楷书简体" panose="03000509000000000000" charset="-122"/>
            </a:endParaRPr>
          </a:p>
          <a:p>
            <a:pPr algn="ctr"/>
            <a:r>
              <a:rPr lang="zh-CN" altLang="en-US" sz="3600" b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方正北魏楷书简体" panose="03000509000000000000" charset="-122"/>
                <a:ea typeface="方正北魏楷书简体" panose="03000509000000000000" charset="-122"/>
              </a:rPr>
              <a:t>碍</a:t>
            </a:r>
            <a:endParaRPr lang="zh-CN" altLang="en-US" sz="3600" b="1">
              <a:ln w="25400">
                <a:solidFill>
                  <a:srgbClr val="861E1D">
                    <a:alpha val="94000"/>
                  </a:srgbClr>
                </a:solidFill>
                <a:prstDash val="solid"/>
              </a:ln>
              <a:gradFill>
                <a:gsLst>
                  <a:gs pos="0">
                    <a:srgbClr val="FFF9BB"/>
                  </a:gs>
                  <a:gs pos="64000">
                    <a:srgbClr val="FCE95F"/>
                  </a:gs>
                  <a:gs pos="100000">
                    <a:srgbClr val="F8AD1C"/>
                  </a:gs>
                </a:gsLst>
                <a:lin ang="5400000"/>
              </a:gradFill>
              <a:effectLst>
                <a:outerShdw blurRad="177800" dist="12700" dir="10200000" sx="102000" sy="102000" algn="bl" rotWithShape="0">
                  <a:srgbClr val="480F08"/>
                </a:outerShdw>
              </a:effectLst>
              <a:latin typeface="方正北魏楷书简体" panose="03000509000000000000" charset="-122"/>
              <a:ea typeface="方正北魏楷书简体" panose="03000509000000000000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2" grpId="5"/>
      <p:bldP spid="2" grpId="6"/>
      <p:bldP spid="2" grpId="7"/>
      <p:bldP spid="2" grpId="8"/>
      <p:bldP spid="2" grpId="9"/>
      <p:bldP spid="23" grpId="0" animBg="1"/>
      <p:bldP spid="4" grpId="0" animBg="1"/>
      <p:bldP spid="2" grpId="10"/>
      <p:bldP spid="8" grpId="0" animBg="1"/>
      <p:bldP spid="23" grpId="1" animBg="1"/>
      <p:bldP spid="23" grpId="2" animBg="1"/>
      <p:bldP spid="6" grpId="0" animBg="1"/>
      <p:bldP spid="5" grpId="0" animBg="1"/>
      <p:bldP spid="7" grpId="0" animBg="1"/>
      <p:bldP spid="22" grpId="0" animBg="1"/>
      <p:bldP spid="9" grpId="0" animBg="1"/>
      <p:bldP spid="10" grpId="0" animBg="1"/>
      <p:bldP spid="12" grpId="0" animBg="1"/>
      <p:bldP spid="4" grpId="1" animBg="1"/>
      <p:bldP spid="25" grpId="0" animBg="1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4800" b="1" u="sng">
                <a:latin typeface="方正苏新诗柳楷简体" panose="02000000000000000000" charset="-122"/>
                <a:ea typeface="方正苏新诗柳楷简体" panose="02000000000000000000" charset="-122"/>
              </a:rPr>
              <a:t>宋代东京汴梁城</a:t>
            </a:r>
            <a:endParaRPr lang="zh-CN" altLang="en-US" sz="4800" b="1" u="sng">
              <a:latin typeface="方正苏新诗柳楷简体" panose="02000000000000000000" charset="-122"/>
              <a:ea typeface="方正苏新诗柳楷简体" panose="02000000000000000000" charset="-122"/>
            </a:endParaRPr>
          </a:p>
        </p:txBody>
      </p:sp>
      <p:pic>
        <p:nvPicPr>
          <p:cNvPr id="4" name="内容占位符 3" descr="timg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78130" y="1290955"/>
            <a:ext cx="5767705" cy="4894580"/>
          </a:xfrm>
          <a:prstGeom prst="rect">
            <a:avLst/>
          </a:prstGeom>
        </p:spPr>
      </p:pic>
      <p:pic>
        <p:nvPicPr>
          <p:cNvPr id="5" name="图片 4" descr="timg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0915" y="1290320"/>
            <a:ext cx="5921375" cy="4895215"/>
          </a:xfrm>
          <a:prstGeom prst="rect">
            <a:avLst/>
          </a:prstGeom>
        </p:spPr>
      </p:pic>
      <p:pic>
        <p:nvPicPr>
          <p:cNvPr id="3" name="图片 2" descr="timg (6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45" y="1284605"/>
            <a:ext cx="10923270" cy="490093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070465" y="534035"/>
            <a:ext cx="1448435" cy="4411345"/>
          </a:xfrm>
        </p:spPr>
        <p:txBody>
          <a:bodyPr/>
          <a:p>
            <a:pPr algn="ctr"/>
            <a:r>
              <a:rPr lang="zh-CN" altLang="en-US" sz="4800">
                <a:latin typeface="方正行楷简体" panose="02010601030101010101" charset="-122"/>
                <a:ea typeface="方正行楷简体" panose="02010601030101010101" charset="-122"/>
              </a:rPr>
              <a:t>唐宋</a:t>
            </a:r>
            <a:br>
              <a:rPr lang="zh-CN" altLang="en-US" sz="4800">
                <a:latin typeface="方正行楷简体" panose="02010601030101010101" charset="-122"/>
                <a:ea typeface="方正行楷简体" panose="02010601030101010101" charset="-122"/>
              </a:rPr>
            </a:br>
            <a:r>
              <a:rPr lang="zh-CN" altLang="en-US" sz="4800">
                <a:latin typeface="方正行楷简体" panose="02010601030101010101" charset="-122"/>
                <a:ea typeface="方正行楷简体" panose="02010601030101010101" charset="-122"/>
              </a:rPr>
              <a:t>沿海</a:t>
            </a:r>
            <a:br>
              <a:rPr lang="zh-CN" altLang="en-US" sz="4800">
                <a:latin typeface="方正行楷简体" panose="02010601030101010101" charset="-122"/>
                <a:ea typeface="方正行楷简体" panose="02010601030101010101" charset="-122"/>
              </a:rPr>
            </a:br>
            <a:r>
              <a:rPr lang="zh-CN" altLang="en-US" sz="4800">
                <a:latin typeface="方正行楷简体" panose="02010601030101010101" charset="-122"/>
                <a:ea typeface="方正行楷简体" panose="02010601030101010101" charset="-122"/>
              </a:rPr>
              <a:t>港口</a:t>
            </a:r>
            <a:br>
              <a:rPr lang="zh-CN" altLang="en-US" sz="4800">
                <a:latin typeface="方正行楷简体" panose="02010601030101010101" charset="-122"/>
                <a:ea typeface="方正行楷简体" panose="02010601030101010101" charset="-122"/>
              </a:rPr>
            </a:br>
            <a:r>
              <a:rPr lang="zh-CN" altLang="en-US" sz="4800">
                <a:latin typeface="方正行楷简体" panose="02010601030101010101" charset="-122"/>
                <a:ea typeface="方正行楷简体" panose="02010601030101010101" charset="-122"/>
              </a:rPr>
              <a:t>城市</a:t>
            </a:r>
            <a:br>
              <a:rPr lang="zh-CN" altLang="en-US" sz="4800">
                <a:latin typeface="方正行楷简体" panose="02010601030101010101" charset="-122"/>
                <a:ea typeface="方正行楷简体" panose="02010601030101010101" charset="-122"/>
              </a:rPr>
            </a:br>
            <a:r>
              <a:rPr lang="zh-CN" altLang="en-US" sz="4800">
                <a:latin typeface="方正行楷简体" panose="02010601030101010101" charset="-122"/>
                <a:ea typeface="方正行楷简体" panose="02010601030101010101" charset="-122"/>
              </a:rPr>
              <a:t>分布</a:t>
            </a:r>
            <a:endParaRPr lang="zh-CN" altLang="en-US" sz="4800">
              <a:latin typeface="方正行楷简体" panose="02010601030101010101" charset="-122"/>
              <a:ea typeface="方正行楷简体" panose="02010601030101010101" charset="-122"/>
            </a:endParaRPr>
          </a:p>
        </p:txBody>
      </p:sp>
      <p:pic>
        <p:nvPicPr>
          <p:cNvPr id="4" name="内容占位符 3" descr="tangsong 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4800" y="243840"/>
            <a:ext cx="9258935" cy="615378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494520" y="4752340"/>
            <a:ext cx="2600325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6000" b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方正苏新诗柳楷简体" panose="02000000000000000000" charset="-122"/>
                <a:ea typeface="方正苏新诗柳楷简体" panose="02000000000000000000" charset="-122"/>
              </a:rPr>
              <a:t>市舶司</a:t>
            </a:r>
            <a:endParaRPr lang="zh-CN" altLang="en-US" sz="6000" b="1">
              <a:ln w="25400">
                <a:solidFill>
                  <a:srgbClr val="861E1D">
                    <a:alpha val="94000"/>
                  </a:srgbClr>
                </a:solidFill>
                <a:prstDash val="solid"/>
              </a:ln>
              <a:gradFill>
                <a:gsLst>
                  <a:gs pos="0">
                    <a:srgbClr val="FFF9BB"/>
                  </a:gs>
                  <a:gs pos="64000">
                    <a:srgbClr val="FCE95F"/>
                  </a:gs>
                  <a:gs pos="100000">
                    <a:srgbClr val="F8AD1C"/>
                  </a:gs>
                </a:gsLst>
                <a:lin ang="5400000"/>
              </a:gradFill>
              <a:effectLst>
                <a:outerShdw blurRad="177800" dist="12700" dir="10200000" sx="102000" sy="102000" algn="bl" rotWithShape="0">
                  <a:srgbClr val="480F08"/>
                </a:outerShdw>
              </a:effectLst>
              <a:latin typeface="方正苏新诗柳楷简体" panose="02000000000000000000" charset="-122"/>
              <a:ea typeface="方正苏新诗柳楷简体" panose="02000000000000000000" charset="-122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>
            <a:off x="8822055" y="1694815"/>
            <a:ext cx="1623060" cy="3188335"/>
          </a:xfrm>
          <a:prstGeom prst="straightConnector1">
            <a:avLst/>
          </a:prstGeom>
          <a:ln w="38100" cmpd="sng">
            <a:solidFill>
              <a:srgbClr val="0000CC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4800" u="sng">
                <a:latin typeface="方正祥隶简体" panose="03000509000000000000" charset="-122"/>
                <a:ea typeface="方正祥隶简体" panose="03000509000000000000" charset="-122"/>
              </a:rPr>
              <a:t>明清工商业市镇一瞥</a:t>
            </a:r>
            <a:endParaRPr lang="zh-CN" altLang="en-US" sz="4800" u="sng">
              <a:latin typeface="方正祥隶简体" panose="03000509000000000000" charset="-122"/>
              <a:ea typeface="方正祥隶简体" panose="03000509000000000000" charset="-122"/>
            </a:endParaRPr>
          </a:p>
        </p:txBody>
      </p:sp>
      <p:pic>
        <p:nvPicPr>
          <p:cNvPr id="4" name="内容占位符 3" descr="image00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29615" y="1188085"/>
            <a:ext cx="5431155" cy="5289550"/>
          </a:xfrm>
          <a:prstGeom prst="rect">
            <a:avLst/>
          </a:prstGeom>
        </p:spPr>
      </p:pic>
      <p:pic>
        <p:nvPicPr>
          <p:cNvPr id="6" name="图片 5" descr="t01b9d99669b1785cb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705" y="190500"/>
            <a:ext cx="4771390" cy="2829560"/>
          </a:xfrm>
          <a:prstGeom prst="rect">
            <a:avLst/>
          </a:prstGeom>
        </p:spPr>
      </p:pic>
      <p:pic>
        <p:nvPicPr>
          <p:cNvPr id="7" name="图片 6" descr="20091205141844184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705" y="3136265"/>
            <a:ext cx="4771390" cy="321246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5910" y="158750"/>
            <a:ext cx="4904740" cy="863600"/>
          </a:xfrm>
        </p:spPr>
        <p:txBody>
          <a:bodyPr/>
          <a:p>
            <a:r>
              <a:rPr lang="zh-CN" altLang="en-US" sz="4000" u="sng">
                <a:latin typeface="方正少儿简体" panose="03000509000000000000" charset="-122"/>
                <a:ea typeface="方正少儿简体" panose="03000509000000000000" charset="-122"/>
              </a:rPr>
              <a:t>中国古代城市的发展</a:t>
            </a:r>
            <a:r>
              <a:rPr lang="zh-CN" altLang="en-US" sz="4000">
                <a:latin typeface="方正少儿简体" panose="03000509000000000000" charset="-122"/>
                <a:ea typeface="方正少儿简体" panose="03000509000000000000" charset="-122"/>
              </a:rPr>
              <a:t> </a:t>
            </a:r>
            <a:endParaRPr lang="zh-CN" altLang="en-US" sz="4000">
              <a:latin typeface="方正少儿简体" panose="03000509000000000000" charset="-122"/>
              <a:ea typeface="方正少儿简体" panose="03000509000000000000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5910" y="880745"/>
            <a:ext cx="11600180" cy="6317615"/>
          </a:xfrm>
        </p:spPr>
        <p:txBody>
          <a:bodyPr/>
          <a:p>
            <a:pPr>
              <a:lnSpc>
                <a:spcPct val="116000"/>
              </a:lnSpc>
              <a:spcBef>
                <a:spcPts val="0"/>
              </a:spcBef>
            </a:pPr>
            <a:r>
              <a:rPr lang="en-US" altLang="zh-CN" sz="2800">
                <a:latin typeface="方正粗圆简体" panose="02010601030101010101" charset="-122"/>
                <a:ea typeface="方正粗圆简体" panose="02010601030101010101" charset="-122"/>
              </a:rPr>
              <a:t>1.</a:t>
            </a:r>
            <a:r>
              <a:rPr lang="zh-CN" altLang="en-US" sz="2800">
                <a:latin typeface="方正粗圆简体" panose="02010601030101010101" charset="-122"/>
                <a:ea typeface="方正粗圆简体" panose="02010601030101010101" charset="-122"/>
              </a:rPr>
              <a:t>春秋战国时期，我国古代城市兴起。据《管子》载：“（临淄）凡仕者近宫，不仕与耕者近门，工贾近市。”材料表明。临淄城市建设的主要特点是（ </a:t>
            </a:r>
            <a:r>
              <a:rPr lang="zh-CN" altLang="en-US" sz="2800">
                <a:latin typeface="方正粗圆简体" panose="02010601030101010101" charset="-122"/>
                <a:ea typeface="方正粗圆简体" panose="02010601030101010101" charset="-122"/>
                <a:sym typeface="+mn-ea"/>
              </a:rPr>
              <a:t>B </a:t>
            </a:r>
            <a:r>
              <a:rPr lang="zh-CN" altLang="en-US" sz="2800">
                <a:latin typeface="方正粗圆简体" panose="02010601030101010101" charset="-122"/>
                <a:ea typeface="方正粗圆简体" panose="02010601030101010101" charset="-122"/>
              </a:rPr>
              <a:t>）</a:t>
            </a:r>
            <a:endParaRPr lang="zh-CN" altLang="en-US" sz="2800">
              <a:latin typeface="方正粗圆简体" panose="02010601030101010101" charset="-122"/>
              <a:ea typeface="方正粗圆简体" panose="02010601030101010101" charset="-122"/>
            </a:endParaRPr>
          </a:p>
          <a:p>
            <a:pPr>
              <a:lnSpc>
                <a:spcPct val="116000"/>
              </a:lnSpc>
              <a:spcBef>
                <a:spcPts val="0"/>
              </a:spcBef>
            </a:pPr>
            <a:r>
              <a:rPr lang="zh-CN" altLang="en-US" sz="2800">
                <a:latin typeface="方正粗圆简体" panose="02010601030101010101" charset="-122"/>
                <a:ea typeface="方正粗圆简体" panose="02010601030101010101" charset="-122"/>
              </a:rPr>
              <a:t>A.按人与自然亲近的理念设立居住区   B.严格区分官私手工业作坊区 </a:t>
            </a:r>
            <a:endParaRPr lang="zh-CN" altLang="en-US" sz="2800">
              <a:latin typeface="方正粗圆简体" panose="02010601030101010101" charset="-122"/>
              <a:ea typeface="方正粗圆简体" panose="02010601030101010101" charset="-122"/>
            </a:endParaRPr>
          </a:p>
          <a:p>
            <a:pPr>
              <a:lnSpc>
                <a:spcPct val="116000"/>
              </a:lnSpc>
              <a:spcBef>
                <a:spcPts val="0"/>
              </a:spcBef>
            </a:pPr>
            <a:r>
              <a:rPr lang="zh-CN" altLang="en-US" sz="2800">
                <a:latin typeface="方正粗圆简体" panose="02010601030101010101" charset="-122"/>
                <a:ea typeface="方正粗圆简体" panose="02010601030101010101" charset="-122"/>
              </a:rPr>
              <a:t>C.按居住地接近工作地设立居住区 　  D.严格区分贵族与平民的居住区</a:t>
            </a:r>
            <a:endParaRPr lang="zh-CN" altLang="en-US" sz="2800">
              <a:latin typeface="方正粗圆简体" panose="02010601030101010101" charset="-122"/>
              <a:ea typeface="方正粗圆简体" panose="02010601030101010101" charset="-122"/>
            </a:endParaRPr>
          </a:p>
          <a:p>
            <a:pPr>
              <a:lnSpc>
                <a:spcPct val="116000"/>
              </a:lnSpc>
              <a:spcBef>
                <a:spcPts val="0"/>
              </a:spcBef>
            </a:pPr>
            <a:r>
              <a:rPr lang="en-US" altLang="zh-CN" sz="2800">
                <a:latin typeface="方正粗圆简体" panose="02010601030101010101" charset="-122"/>
                <a:ea typeface="方正粗圆简体" panose="02010601030101010101" charset="-122"/>
              </a:rPr>
              <a:t>2.</a:t>
            </a:r>
            <a:r>
              <a:rPr lang="zh-CN" altLang="en-US" sz="2800">
                <a:latin typeface="方正粗圆简体" panose="02010601030101010101" charset="-122"/>
                <a:ea typeface="方正粗圆简体" panose="02010601030101010101" charset="-122"/>
              </a:rPr>
              <a:t>唐朝前期长安城实行严格的坊市管理。下列可以作为其直接证据的是(  B  )</a:t>
            </a:r>
            <a:endParaRPr lang="zh-CN" altLang="en-US" sz="2800">
              <a:latin typeface="方正粗圆简体" panose="02010601030101010101" charset="-122"/>
              <a:ea typeface="方正粗圆简体" panose="02010601030101010101" charset="-122"/>
            </a:endParaRPr>
          </a:p>
          <a:p>
            <a:pPr>
              <a:lnSpc>
                <a:spcPct val="116000"/>
              </a:lnSpc>
              <a:spcBef>
                <a:spcPts val="0"/>
              </a:spcBef>
            </a:pPr>
            <a:r>
              <a:rPr lang="zh-CN" altLang="en-US" sz="2800">
                <a:latin typeface="方正粗圆简体" panose="02010601030101010101" charset="-122"/>
                <a:ea typeface="方正粗圆简体" panose="02010601030101010101" charset="-122"/>
              </a:rPr>
              <a:t>A</a:t>
            </a:r>
            <a:r>
              <a:rPr lang="en-US" altLang="zh-CN" sz="2800">
                <a:latin typeface="方正粗圆简体" panose="02010601030101010101" charset="-122"/>
                <a:ea typeface="方正粗圆简体" panose="02010601030101010101" charset="-122"/>
              </a:rPr>
              <a:t>.</a:t>
            </a:r>
            <a:r>
              <a:rPr lang="zh-CN" altLang="en-US" sz="2800">
                <a:latin typeface="方正粗圆简体" panose="02010601030101010101" charset="-122"/>
                <a:ea typeface="方正粗圆简体" panose="02010601030101010101" charset="-122"/>
              </a:rPr>
              <a:t>“今朝半醉归草市，指点青帘上酒楼”。   </a:t>
            </a:r>
            <a:endParaRPr lang="zh-CN" altLang="en-US" sz="2800">
              <a:latin typeface="方正粗圆简体" panose="02010601030101010101" charset="-122"/>
              <a:ea typeface="方正粗圆简体" panose="02010601030101010101" charset="-122"/>
            </a:endParaRPr>
          </a:p>
          <a:p>
            <a:pPr>
              <a:lnSpc>
                <a:spcPct val="116000"/>
              </a:lnSpc>
              <a:spcBef>
                <a:spcPts val="0"/>
              </a:spcBef>
            </a:pPr>
            <a:r>
              <a:rPr lang="zh-CN" altLang="en-US" sz="2800">
                <a:latin typeface="方正粗圆简体" panose="02010601030101010101" charset="-122"/>
                <a:ea typeface="方正粗圆简体" panose="02010601030101010101" charset="-122"/>
              </a:rPr>
              <a:t>B</a:t>
            </a:r>
            <a:r>
              <a:rPr lang="en-US" altLang="zh-CN" sz="2800">
                <a:latin typeface="方正粗圆简体" panose="02010601030101010101" charset="-122"/>
                <a:ea typeface="方正粗圆简体" panose="02010601030101010101" charset="-122"/>
              </a:rPr>
              <a:t>.</a:t>
            </a:r>
            <a:r>
              <a:rPr lang="zh-CN" altLang="en-US" sz="2800">
                <a:latin typeface="方正粗圆简体" panose="02010601030101010101" charset="-122"/>
                <a:ea typeface="方正粗圆简体" panose="02010601030101010101" charset="-122"/>
              </a:rPr>
              <a:t>“勒坊内开门，向街门户，悉令闭塞”。</a:t>
            </a:r>
            <a:endParaRPr lang="zh-CN" altLang="en-US" sz="2800">
              <a:latin typeface="方正粗圆简体" panose="02010601030101010101" charset="-122"/>
              <a:ea typeface="方正粗圆简体" panose="02010601030101010101" charset="-122"/>
            </a:endParaRPr>
          </a:p>
          <a:p>
            <a:pPr>
              <a:lnSpc>
                <a:spcPct val="116000"/>
              </a:lnSpc>
              <a:spcBef>
                <a:spcPts val="0"/>
              </a:spcBef>
            </a:pPr>
            <a:r>
              <a:rPr lang="zh-CN" altLang="en-US" sz="2800">
                <a:latin typeface="方正粗圆简体" panose="02010601030101010101" charset="-122"/>
                <a:ea typeface="方正粗圆简体" panose="02010601030101010101" charset="-122"/>
              </a:rPr>
              <a:t>C</a:t>
            </a:r>
            <a:r>
              <a:rPr lang="en-US" altLang="zh-CN" sz="2800">
                <a:latin typeface="方正粗圆简体" panose="02010601030101010101" charset="-122"/>
                <a:ea typeface="方正粗圆简体" panose="02010601030101010101" charset="-122"/>
              </a:rPr>
              <a:t>.</a:t>
            </a:r>
            <a:r>
              <a:rPr lang="zh-CN" altLang="en-US" sz="2800">
                <a:latin typeface="方正粗圆简体" panose="02010601030101010101" charset="-122"/>
                <a:ea typeface="方正粗圆简体" panose="02010601030101010101" charset="-122"/>
              </a:rPr>
              <a:t>“夜市直至三更尽，才五更又复开张” 。  </a:t>
            </a:r>
            <a:endParaRPr lang="zh-CN" altLang="en-US" sz="2800">
              <a:latin typeface="方正粗圆简体" panose="02010601030101010101" charset="-122"/>
              <a:ea typeface="方正粗圆简体" panose="02010601030101010101" charset="-122"/>
            </a:endParaRPr>
          </a:p>
          <a:p>
            <a:pPr>
              <a:lnSpc>
                <a:spcPct val="116000"/>
              </a:lnSpc>
              <a:spcBef>
                <a:spcPts val="0"/>
              </a:spcBef>
            </a:pPr>
            <a:r>
              <a:rPr lang="zh-CN" altLang="en-US" sz="2800">
                <a:latin typeface="方正粗圆简体" panose="02010601030101010101" charset="-122"/>
                <a:ea typeface="方正粗圆简体" panose="02010601030101010101" charset="-122"/>
              </a:rPr>
              <a:t>D</a:t>
            </a:r>
            <a:r>
              <a:rPr lang="en-US" altLang="zh-CN" sz="2800">
                <a:latin typeface="方正粗圆简体" panose="02010601030101010101" charset="-122"/>
                <a:ea typeface="方正粗圆简体" panose="02010601030101010101" charset="-122"/>
              </a:rPr>
              <a:t>.</a:t>
            </a:r>
            <a:r>
              <a:rPr lang="zh-CN" altLang="en-US" sz="2800">
                <a:latin typeface="方正粗圆简体" panose="02010601030101010101" charset="-122"/>
                <a:ea typeface="方正粗圆简体" panose="02010601030101010101" charset="-122"/>
              </a:rPr>
              <a:t>“坊巷桥门及隐蔽去处，俱是铺席买卖”。</a:t>
            </a:r>
            <a:endParaRPr lang="zh-CN" altLang="en-US" sz="2800">
              <a:latin typeface="方正粗圆简体" panose="02010601030101010101" charset="-122"/>
              <a:ea typeface="方正粗圆简体" panose="0201060103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244840" y="-8890"/>
            <a:ext cx="385572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方正康体简体" panose="02010601030101010101" charset="-122"/>
                <a:ea typeface="方正康体简体" panose="02010601030101010101" charset="-122"/>
              </a:rPr>
              <a:t>随堂小练</a:t>
            </a:r>
            <a:endParaRPr lang="zh-CN" altLang="en-US" sz="7200" b="1">
              <a:ln w="25400">
                <a:solidFill>
                  <a:srgbClr val="861E1D">
                    <a:alpha val="94000"/>
                  </a:srgbClr>
                </a:solidFill>
                <a:prstDash val="solid"/>
              </a:ln>
              <a:gradFill>
                <a:gsLst>
                  <a:gs pos="0">
                    <a:srgbClr val="FFF9BB"/>
                  </a:gs>
                  <a:gs pos="64000">
                    <a:srgbClr val="FCE95F"/>
                  </a:gs>
                  <a:gs pos="100000">
                    <a:srgbClr val="F8AD1C"/>
                  </a:gs>
                </a:gsLst>
                <a:lin ang="5400000"/>
              </a:gradFill>
              <a:effectLst>
                <a:outerShdw blurRad="177800" dist="12700" dir="10200000" sx="102000" sy="102000" algn="bl" rotWithShape="0">
                  <a:srgbClr val="480F08"/>
                </a:outerShdw>
              </a:effectLst>
              <a:latin typeface="方正康体简体" panose="02010601030101010101" charset="-122"/>
              <a:ea typeface="方正康体简体" panose="02010601030101010101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4205" y="1125855"/>
            <a:ext cx="10945495" cy="5182870"/>
          </a:xfrm>
        </p:spPr>
        <p:txBody>
          <a:bodyPr/>
          <a:p>
            <a:r>
              <a:rPr lang="en-US" altLang="zh-CN" sz="2800">
                <a:latin typeface="方正粗圆简体" panose="02010601030101010101" charset="-122"/>
                <a:ea typeface="方正粗圆简体" panose="02010601030101010101" charset="-122"/>
              </a:rPr>
              <a:t>3.</a:t>
            </a:r>
            <a:r>
              <a:rPr lang="zh-CN" altLang="en-US" sz="2800">
                <a:latin typeface="方正粗圆简体" panose="02010601030101010101" charset="-122"/>
                <a:ea typeface="方正粗圆简体" panose="02010601030101010101" charset="-122"/>
              </a:rPr>
              <a:t>《中国城市化道路的历史透视和现实思考》一文中指出：“整体而言，中国的城市化历史是从两个层面逐渐展开的，即以城市为核心的城市化和以市镇为核心的农村城市化。”中国历史上“两个层面”的城市化划分最恰当的时期是</a:t>
            </a:r>
            <a:r>
              <a:rPr lang="zh-CN" altLang="en-US" sz="2800">
                <a:latin typeface="方正粗圆简体" panose="02010601030101010101" charset="-122"/>
                <a:ea typeface="方正粗圆简体" panose="02010601030101010101" charset="-122"/>
                <a:sym typeface="+mn-ea"/>
              </a:rPr>
              <a:t>（ </a:t>
            </a:r>
            <a:r>
              <a:rPr lang="en-US" altLang="zh-CN" sz="2800">
                <a:latin typeface="方正粗圆简体" panose="02010601030101010101" charset="-122"/>
                <a:ea typeface="方正粗圆简体" panose="02010601030101010101" charset="-122"/>
                <a:sym typeface="+mn-ea"/>
              </a:rPr>
              <a:t>B</a:t>
            </a:r>
            <a:r>
              <a:rPr lang="zh-CN" altLang="en-US" sz="2800">
                <a:latin typeface="方正粗圆简体" panose="02010601030101010101" charset="-122"/>
                <a:ea typeface="方正粗圆简体" panose="02010601030101010101" charset="-122"/>
                <a:sym typeface="+mn-ea"/>
              </a:rPr>
              <a:t> ）</a:t>
            </a:r>
            <a:endParaRPr lang="zh-CN" altLang="en-US" sz="2800">
              <a:latin typeface="方正粗圆简体" panose="02010601030101010101" charset="-122"/>
              <a:ea typeface="方正粗圆简体" panose="02010601030101010101" charset="-122"/>
            </a:endParaRPr>
          </a:p>
          <a:p>
            <a:r>
              <a:rPr lang="zh-CN" altLang="en-US" sz="2800">
                <a:latin typeface="方正粗圆简体" panose="02010601030101010101" charset="-122"/>
                <a:ea typeface="方正粗圆简体" panose="02010601030101010101" charset="-122"/>
              </a:rPr>
              <a:t> A．隋唐时期     B．唐宋时期      C．宋元时期      D．明清时期</a:t>
            </a:r>
            <a:endParaRPr lang="zh-CN" altLang="en-US" sz="2800">
              <a:latin typeface="方正粗圆简体" panose="02010601030101010101" charset="-122"/>
              <a:ea typeface="方正粗圆简体" panose="02010601030101010101" charset="-122"/>
            </a:endParaRPr>
          </a:p>
          <a:p>
            <a:r>
              <a:rPr lang="en-US" altLang="zh-CN" sz="2800">
                <a:latin typeface="方正粗圆简体" panose="02010601030101010101" charset="-122"/>
                <a:ea typeface="方正粗圆简体" panose="02010601030101010101" charset="-122"/>
              </a:rPr>
              <a:t>4.</a:t>
            </a:r>
            <a:r>
              <a:rPr lang="zh-CN" altLang="en-US" sz="2800">
                <a:latin typeface="方正粗圆简体" panose="02010601030101010101" charset="-122"/>
                <a:ea typeface="方正粗圆简体" panose="02010601030101010101" charset="-122"/>
              </a:rPr>
              <a:t>宋代文献中，大量出现虚市、亥市、村市、山市、野市、草市、小市、虚、舍、圈、集、场等词语。这反映出当时</a:t>
            </a:r>
            <a:r>
              <a:rPr lang="zh-CN" altLang="en-US" sz="2800">
                <a:latin typeface="方正粗圆简体" panose="02010601030101010101" charset="-122"/>
                <a:ea typeface="方正粗圆简体" panose="02010601030101010101" charset="-122"/>
                <a:sym typeface="+mn-ea"/>
              </a:rPr>
              <a:t>（ </a:t>
            </a:r>
            <a:r>
              <a:rPr lang="en-US" altLang="zh-CN" sz="2800">
                <a:latin typeface="方正粗圆简体" panose="02010601030101010101" charset="-122"/>
                <a:ea typeface="方正粗圆简体" panose="02010601030101010101" charset="-122"/>
                <a:sym typeface="+mn-ea"/>
              </a:rPr>
              <a:t>B</a:t>
            </a:r>
            <a:r>
              <a:rPr lang="zh-CN" altLang="en-US" sz="2800">
                <a:latin typeface="方正粗圆简体" panose="02010601030101010101" charset="-122"/>
                <a:ea typeface="方正粗圆简体" panose="02010601030101010101" charset="-122"/>
                <a:sym typeface="+mn-ea"/>
              </a:rPr>
              <a:t> ）</a:t>
            </a:r>
            <a:endParaRPr lang="zh-CN" altLang="en-US" sz="2800">
              <a:latin typeface="方正粗圆简体" panose="02010601030101010101" charset="-122"/>
              <a:ea typeface="方正粗圆简体" panose="02010601030101010101" charset="-122"/>
            </a:endParaRPr>
          </a:p>
          <a:p>
            <a:r>
              <a:rPr lang="zh-CN" altLang="en-US" sz="2800">
                <a:latin typeface="方正粗圆简体" panose="02010601030101010101" charset="-122"/>
                <a:ea typeface="方正粗圆简体" panose="02010601030101010101" charset="-122"/>
              </a:rPr>
              <a:t>A．城市类型繁多                          B．农村商业发展   </a:t>
            </a:r>
            <a:endParaRPr lang="zh-CN" altLang="en-US" sz="2800">
              <a:latin typeface="方正粗圆简体" panose="02010601030101010101" charset="-122"/>
              <a:ea typeface="方正粗圆简体" panose="02010601030101010101" charset="-122"/>
            </a:endParaRPr>
          </a:p>
          <a:p>
            <a:r>
              <a:rPr lang="zh-CN" altLang="en-US" sz="2800">
                <a:latin typeface="方正粗圆简体" panose="02010601030101010101" charset="-122"/>
                <a:ea typeface="方正粗圆简体" panose="02010601030101010101" charset="-122"/>
              </a:rPr>
              <a:t>C．农业生产地位下降                  D．市场管理有待规范</a:t>
            </a:r>
            <a:endParaRPr lang="zh-CN" altLang="en-US" sz="2800">
              <a:latin typeface="方正粗圆简体" panose="02010601030101010101" charset="-122"/>
              <a:ea typeface="方正粗圆简体" panose="0201060103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244840" y="158750"/>
            <a:ext cx="385572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方正康体简体" panose="02010601030101010101" charset="-122"/>
                <a:ea typeface="方正康体简体" panose="02010601030101010101" charset="-122"/>
              </a:rPr>
              <a:t>随堂小练</a:t>
            </a:r>
            <a:endParaRPr lang="zh-CN" altLang="en-US" sz="7200" b="1">
              <a:ln w="25400">
                <a:solidFill>
                  <a:srgbClr val="861E1D">
                    <a:alpha val="94000"/>
                  </a:srgbClr>
                </a:solidFill>
                <a:prstDash val="solid"/>
              </a:ln>
              <a:gradFill>
                <a:gsLst>
                  <a:gs pos="0">
                    <a:srgbClr val="FFF9BB"/>
                  </a:gs>
                  <a:gs pos="64000">
                    <a:srgbClr val="FCE95F"/>
                  </a:gs>
                  <a:gs pos="100000">
                    <a:srgbClr val="F8AD1C"/>
                  </a:gs>
                </a:gsLst>
                <a:lin ang="5400000"/>
              </a:gradFill>
              <a:effectLst>
                <a:outerShdw blurRad="177800" dist="12700" dir="10200000" sx="102000" sy="102000" algn="bl" rotWithShape="0">
                  <a:srgbClr val="480F08"/>
                </a:outerShdw>
              </a:effectLst>
              <a:latin typeface="方正康体简体" panose="02010601030101010101" charset="-122"/>
              <a:ea typeface="方正康体简体" panose="02010601030101010101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4475" y="790575"/>
            <a:ext cx="11703050" cy="5880735"/>
          </a:xfrm>
        </p:spPr>
        <p:txBody>
          <a:bodyPr/>
          <a:p>
            <a:r>
              <a:rPr lang="en-US" altLang="zh-CN" sz="2800">
                <a:latin typeface="方正粗圆简体" panose="02010601030101010101" charset="-122"/>
                <a:ea typeface="方正粗圆简体" panose="02010601030101010101" charset="-122"/>
              </a:rPr>
              <a:t>5.</a:t>
            </a:r>
            <a:r>
              <a:rPr lang="zh-CN" altLang="en-US" sz="2800">
                <a:latin typeface="方正粗圆简体" panose="02010601030101010101" charset="-122"/>
                <a:ea typeface="方正粗圆简体" panose="02010601030101010101" charset="-122"/>
              </a:rPr>
              <a:t>下列各项史料中，能够反映南宋都城临安面貌的是(  C  )</a:t>
            </a:r>
            <a:endParaRPr lang="zh-CN" altLang="en-US" sz="2800">
              <a:latin typeface="方正粗圆简体" panose="02010601030101010101" charset="-122"/>
              <a:ea typeface="方正粗圆简体" panose="02010601030101010101" charset="-122"/>
            </a:endParaRPr>
          </a:p>
          <a:p>
            <a:r>
              <a:rPr lang="zh-CN" altLang="en-US" sz="2800">
                <a:latin typeface="方正粗圆简体" panose="02010601030101010101" charset="-122"/>
                <a:ea typeface="方正粗圆简体" panose="02010601030101010101" charset="-122"/>
              </a:rPr>
              <a:t>A</a:t>
            </a:r>
            <a:r>
              <a:rPr lang="en-US" altLang="zh-CN" sz="2800">
                <a:latin typeface="方正粗圆简体" panose="02010601030101010101" charset="-122"/>
                <a:ea typeface="方正粗圆简体" panose="02010601030101010101" charset="-122"/>
              </a:rPr>
              <a:t>.</a:t>
            </a:r>
            <a:r>
              <a:rPr lang="zh-CN" altLang="en-US" sz="2800">
                <a:latin typeface="方正粗圆简体" panose="02010601030101010101" charset="-122"/>
                <a:ea typeface="方正粗圆简体" panose="02010601030101010101" charset="-122"/>
              </a:rPr>
              <a:t>（崇仁坊北街）一街辐辏，遂倾两市，昼夜喧呼，灯火不绝。</a:t>
            </a:r>
            <a:endParaRPr lang="zh-CN" altLang="en-US" sz="2800">
              <a:latin typeface="方正粗圆简体" panose="02010601030101010101" charset="-122"/>
              <a:ea typeface="方正粗圆简体" panose="02010601030101010101" charset="-122"/>
            </a:endParaRPr>
          </a:p>
          <a:p>
            <a:r>
              <a:rPr lang="zh-CN" altLang="en-US" sz="2800">
                <a:latin typeface="方正粗圆简体" panose="02010601030101010101" charset="-122"/>
                <a:ea typeface="方正粗圆简体" panose="02010601030101010101" charset="-122"/>
              </a:rPr>
              <a:t>B</a:t>
            </a:r>
            <a:r>
              <a:rPr lang="en-US" altLang="zh-CN" sz="2800">
                <a:latin typeface="方正粗圆简体" panose="02010601030101010101" charset="-122"/>
                <a:ea typeface="方正粗圆简体" panose="02010601030101010101" charset="-122"/>
              </a:rPr>
              <a:t>.</a:t>
            </a:r>
            <a:r>
              <a:rPr lang="zh-CN" altLang="en-US" sz="2800">
                <a:latin typeface="方正粗圆简体" panose="02010601030101010101" charset="-122"/>
                <a:ea typeface="方正粗圆简体" panose="02010601030101010101" charset="-122"/>
              </a:rPr>
              <a:t>有大市，自余小市十余所。大市备置官司，税敛既重，时甚苦之。</a:t>
            </a:r>
            <a:endParaRPr lang="zh-CN" altLang="en-US" sz="2800">
              <a:latin typeface="方正粗圆简体" panose="02010601030101010101" charset="-122"/>
              <a:ea typeface="方正粗圆简体" panose="02010601030101010101" charset="-122"/>
            </a:endParaRPr>
          </a:p>
          <a:p>
            <a:r>
              <a:rPr lang="zh-CN" altLang="en-US" sz="2800">
                <a:latin typeface="方正粗圆简体" panose="02010601030101010101" charset="-122"/>
                <a:ea typeface="方正粗圆简体" panose="02010601030101010101" charset="-122"/>
              </a:rPr>
              <a:t>C</a:t>
            </a:r>
            <a:r>
              <a:rPr lang="en-US" altLang="zh-CN" sz="2800">
                <a:latin typeface="方正粗圆简体" panose="02010601030101010101" charset="-122"/>
                <a:ea typeface="方正粗圆简体" panose="02010601030101010101" charset="-122"/>
              </a:rPr>
              <a:t>.</a:t>
            </a:r>
            <a:r>
              <a:rPr lang="zh-CN" altLang="en-US" sz="2800">
                <a:latin typeface="方正粗圆简体" panose="02010601030101010101" charset="-122"/>
                <a:ea typeface="方正粗圆简体" panose="02010601030101010101" charset="-122"/>
              </a:rPr>
              <a:t>酒楼歌馆，直至四鼓方静，而五鼓朝马将动，其有趁早市者，复起开张，无论四时皆然。</a:t>
            </a:r>
            <a:endParaRPr lang="zh-CN" altLang="en-US" sz="2800">
              <a:latin typeface="方正粗圆简体" panose="02010601030101010101" charset="-122"/>
              <a:ea typeface="方正粗圆简体" panose="02010601030101010101" charset="-122"/>
            </a:endParaRPr>
          </a:p>
          <a:p>
            <a:r>
              <a:rPr lang="zh-CN" altLang="en-US" sz="2800">
                <a:latin typeface="方正粗圆简体" panose="02010601030101010101" charset="-122"/>
                <a:ea typeface="方正粗圆简体" panose="02010601030101010101" charset="-122"/>
              </a:rPr>
              <a:t> D</a:t>
            </a:r>
            <a:r>
              <a:rPr lang="en-US" altLang="zh-CN" sz="2800">
                <a:latin typeface="方正粗圆简体" panose="02010601030101010101" charset="-122"/>
                <a:ea typeface="方正粗圆简体" panose="02010601030101010101" charset="-122"/>
              </a:rPr>
              <a:t>.</a:t>
            </a:r>
            <a:r>
              <a:rPr lang="zh-CN" altLang="en-US" sz="2800">
                <a:latin typeface="方正粗圆简体" panose="02010601030101010101" charset="-122"/>
                <a:ea typeface="方正粗圆简体" panose="02010601030101010101" charset="-122"/>
              </a:rPr>
              <a:t>郭（廓）城绕宫城南，悉筑为坊，坊开巷。坊大者容四五百家，小者六七十家。</a:t>
            </a:r>
            <a:endParaRPr lang="zh-CN" altLang="en-US" sz="2800">
              <a:latin typeface="方正粗圆简体" panose="02010601030101010101" charset="-122"/>
              <a:ea typeface="方正粗圆简体" panose="02010601030101010101" charset="-122"/>
            </a:endParaRPr>
          </a:p>
          <a:p>
            <a:r>
              <a:rPr lang="en-US" altLang="zh-CN" sz="2800">
                <a:latin typeface="方正粗圆简体" panose="02010601030101010101" charset="-122"/>
                <a:ea typeface="方正粗圆简体" panose="02010601030101010101" charset="-122"/>
              </a:rPr>
              <a:t>6.</a:t>
            </a:r>
            <a:r>
              <a:rPr lang="zh-CN" altLang="en-US" sz="2800">
                <a:latin typeface="方正粗圆简体" panose="02010601030101010101" charset="-122"/>
                <a:ea typeface="方正粗圆简体" panose="02010601030101010101" charset="-122"/>
              </a:rPr>
              <a:t>马可·波罗在描述中国某港口时说：“亚历山大或他港运载胡椒一船赴诸基督教国，乃至此刺桐港者，则有船舶百余。”“刺桐”是指(  A  )</a:t>
            </a:r>
            <a:endParaRPr lang="zh-CN" altLang="en-US" sz="2800">
              <a:latin typeface="方正粗圆简体" panose="02010601030101010101" charset="-122"/>
              <a:ea typeface="方正粗圆简体" panose="02010601030101010101" charset="-122"/>
            </a:endParaRPr>
          </a:p>
          <a:p>
            <a:r>
              <a:rPr lang="zh-CN" altLang="en-US" sz="2800">
                <a:latin typeface="方正粗圆简体" panose="02010601030101010101" charset="-122"/>
                <a:ea typeface="方正粗圆简体" panose="02010601030101010101" charset="-122"/>
              </a:rPr>
              <a:t> A.泉州　　         B.广州　　         C.扬州　　        D.庆元</a:t>
            </a:r>
            <a:endParaRPr lang="zh-CN" altLang="en-US" sz="2800">
              <a:latin typeface="方正粗圆简体" panose="02010601030101010101" charset="-122"/>
              <a:ea typeface="方正粗圆简体" panose="0201060103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309610" y="-8890"/>
            <a:ext cx="385572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方正康体简体" panose="02010601030101010101" charset="-122"/>
                <a:ea typeface="方正康体简体" panose="02010601030101010101" charset="-122"/>
              </a:rPr>
              <a:t>随堂小练</a:t>
            </a:r>
            <a:endParaRPr lang="zh-CN" altLang="en-US" sz="7200" b="1">
              <a:ln w="25400">
                <a:solidFill>
                  <a:srgbClr val="861E1D">
                    <a:alpha val="94000"/>
                  </a:srgbClr>
                </a:solidFill>
                <a:prstDash val="solid"/>
              </a:ln>
              <a:gradFill>
                <a:gsLst>
                  <a:gs pos="0">
                    <a:srgbClr val="FFF9BB"/>
                  </a:gs>
                  <a:gs pos="64000">
                    <a:srgbClr val="FCE95F"/>
                  </a:gs>
                  <a:gs pos="100000">
                    <a:srgbClr val="F8AD1C"/>
                  </a:gs>
                </a:gsLst>
                <a:lin ang="5400000"/>
              </a:gradFill>
              <a:effectLst>
                <a:outerShdw blurRad="177800" dist="12700" dir="10200000" sx="102000" sy="102000" algn="bl" rotWithShape="0">
                  <a:srgbClr val="480F08"/>
                </a:outerShdw>
              </a:effectLst>
              <a:latin typeface="方正康体简体" panose="02010601030101010101" charset="-122"/>
              <a:ea typeface="方正康体简体" panose="02010601030101010101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6533" y="125730"/>
            <a:ext cx="10943167" cy="863600"/>
          </a:xfrm>
        </p:spPr>
        <p:txBody>
          <a:bodyPr/>
          <a:p>
            <a:r>
              <a:rPr lang="zh-CN" altLang="zh-CN" sz="4400">
                <a:latin typeface="方正粗圆简体" panose="02010601030101010101" charset="-122"/>
                <a:ea typeface="方正粗圆简体" panose="02010601030101010101" charset="-122"/>
              </a:rPr>
              <a:t>三、中国古代的</a:t>
            </a:r>
            <a:r>
              <a:rPr lang="zh-CN" altLang="en-US" sz="4400">
                <a:latin typeface="方正粗圆简体" panose="02010601030101010101" charset="-122"/>
                <a:ea typeface="方正粗圆简体" panose="02010601030101010101" charset="-122"/>
              </a:rPr>
              <a:t>农商政策。</a:t>
            </a:r>
            <a:r>
              <a:rPr lang="zh-CN" altLang="zh-CN"/>
              <a:t> </a:t>
            </a:r>
            <a:endParaRPr lang="zh-CN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6745" y="772795"/>
            <a:ext cx="11186795" cy="5789295"/>
          </a:xfrm>
        </p:spPr>
        <p:txBody>
          <a:bodyPr/>
          <a:p>
            <a:r>
              <a:rPr lang="en-US" altLang="zh-CN" sz="3200">
                <a:latin typeface="方正超粗黑简体" panose="02010601030101010101" charset="-122"/>
                <a:ea typeface="方正超粗黑简体" panose="02010601030101010101" charset="-122"/>
              </a:rPr>
              <a:t>1</a:t>
            </a:r>
            <a:r>
              <a:rPr lang="zh-CN" altLang="en-US" sz="3200">
                <a:latin typeface="方正超粗黑简体" panose="02010601030101010101" charset="-122"/>
                <a:ea typeface="方正超粗黑简体" panose="02010601030101010101" charset="-122"/>
              </a:rPr>
              <a:t>、先秦：</a:t>
            </a:r>
            <a:r>
              <a:rPr lang="en-US" altLang="zh-CN" sz="3200">
                <a:latin typeface="方正超粗黑简体" panose="02010601030101010101" charset="-122"/>
                <a:ea typeface="方正超粗黑简体" panose="02010601030101010101" charset="-122"/>
                <a:sym typeface="+mn-ea"/>
              </a:rPr>
              <a:t>“</a:t>
            </a:r>
            <a:r>
              <a:rPr lang="zh-CN" altLang="en-US" sz="3200">
                <a:latin typeface="方正超粗黑简体" panose="02010601030101010101" charset="-122"/>
                <a:ea typeface="方正超粗黑简体" panose="02010601030101010101" charset="-122"/>
                <a:sym typeface="+mn-ea"/>
              </a:rPr>
              <a:t>重农</a:t>
            </a:r>
            <a:r>
              <a:rPr lang="zh-CN" altLang="en-US" sz="3200">
                <a:solidFill>
                  <a:srgbClr val="0000CC"/>
                </a:solidFill>
                <a:latin typeface="方正超粗黑简体" panose="02010601030101010101" charset="-122"/>
                <a:ea typeface="方正超粗黑简体" panose="02010601030101010101" charset="-122"/>
                <a:sym typeface="+mn-ea"/>
              </a:rPr>
              <a:t>兴</a:t>
            </a:r>
            <a:r>
              <a:rPr lang="zh-CN" altLang="en-US" sz="3200">
                <a:latin typeface="方正超粗黑简体" panose="02010601030101010101" charset="-122"/>
                <a:ea typeface="方正超粗黑简体" panose="02010601030101010101" charset="-122"/>
                <a:sym typeface="+mn-ea"/>
              </a:rPr>
              <a:t>商</a:t>
            </a:r>
            <a:r>
              <a:rPr lang="en-US" altLang="zh-CN" sz="3200">
                <a:latin typeface="方正超粗黑简体" panose="02010601030101010101" charset="-122"/>
                <a:ea typeface="方正超粗黑简体" panose="02010601030101010101" charset="-122"/>
                <a:sym typeface="+mn-ea"/>
              </a:rPr>
              <a:t>”</a:t>
            </a:r>
            <a:r>
              <a:rPr lang="zh-CN" altLang="en-US" sz="3200">
                <a:latin typeface="方正超粗黑简体" panose="02010601030101010101" charset="-122"/>
                <a:ea typeface="方正超粗黑简体" panose="02010601030101010101" charset="-122"/>
                <a:sym typeface="+mn-ea"/>
              </a:rPr>
              <a:t>政策。</a:t>
            </a:r>
            <a:endParaRPr lang="zh-CN" altLang="en-US" sz="3200">
              <a:latin typeface="方正超粗黑简体" panose="02010601030101010101" charset="-122"/>
              <a:ea typeface="方正超粗黑简体" panose="02010601030101010101" charset="-122"/>
              <a:sym typeface="+mn-ea"/>
            </a:endParaRPr>
          </a:p>
          <a:p>
            <a:r>
              <a:rPr lang="zh-CN" altLang="en-US" sz="2800"/>
              <a:t>（</a:t>
            </a:r>
            <a:r>
              <a:rPr lang="en-US" altLang="zh-CN" sz="2800"/>
              <a:t>1</a:t>
            </a:r>
            <a:r>
              <a:rPr lang="zh-CN" altLang="en-US" sz="2800"/>
              <a:t>）原因：</a:t>
            </a:r>
            <a:r>
              <a:rPr lang="zh-CN" altLang="en-US" sz="2800">
                <a:latin typeface="仿宋_GB2312" panose="02010609030101010101" charset="-122"/>
                <a:ea typeface="仿宋_GB2312" panose="02010609030101010101" charset="-122"/>
              </a:rPr>
              <a:t>商业在社会经济和财税中发挥着重要的作用。</a:t>
            </a:r>
            <a:endParaRPr lang="zh-CN" altLang="en-US" sz="2800">
              <a:latin typeface="仿宋_GB2312" panose="02010609030101010101" charset="-122"/>
              <a:ea typeface="仿宋_GB2312" panose="02010609030101010101" charset="-122"/>
            </a:endParaRPr>
          </a:p>
          <a:p>
            <a:r>
              <a:rPr lang="zh-CN" altLang="en-US" sz="2800"/>
              <a:t>（</a:t>
            </a:r>
            <a:r>
              <a:rPr lang="en-US" altLang="zh-CN" sz="2800"/>
              <a:t>2</a:t>
            </a:r>
            <a:r>
              <a:rPr lang="zh-CN" altLang="en-US" sz="2800"/>
              <a:t>）表现：</a:t>
            </a:r>
            <a:r>
              <a:rPr lang="zh-CN" altLang="en-US" sz="2800">
                <a:latin typeface="仿宋_GB2312" panose="02010609030101010101" charset="-122"/>
                <a:ea typeface="仿宋_GB2312" panose="02010609030101010101" charset="-122"/>
              </a:rPr>
              <a:t>《尚书∙洪范》与《周礼》中均有对商业重要地位的记载；春秋时期管仲在</a:t>
            </a:r>
            <a:r>
              <a:rPr lang="zh-CN" altLang="en-US" sz="2800">
                <a:latin typeface="仿宋_GB2312" panose="02010609030101010101" charset="-122"/>
                <a:ea typeface="仿宋_GB2312" panose="02010609030101010101" charset="-122"/>
                <a:sym typeface="+mn-ea"/>
              </a:rPr>
              <a:t>齐国</a:t>
            </a:r>
            <a:r>
              <a:rPr lang="zh-CN" altLang="en-US" sz="2800">
                <a:latin typeface="仿宋_GB2312" panose="02010609030101010101" charset="-122"/>
                <a:ea typeface="仿宋_GB2312" panose="02010609030101010101" charset="-122"/>
              </a:rPr>
              <a:t>改革，发展鱼盐之力；司马迁《史记》中《食货志》的记载。</a:t>
            </a:r>
            <a:endParaRPr lang="zh-CN" altLang="en-US" sz="2800">
              <a:latin typeface="仿宋_GB2312" panose="02010609030101010101" charset="-122"/>
              <a:ea typeface="仿宋_GB2312" panose="02010609030101010101" charset="-122"/>
            </a:endParaRPr>
          </a:p>
          <a:p>
            <a:r>
              <a:rPr lang="en-US" altLang="zh-CN" sz="3200">
                <a:latin typeface="方正超粗黑简体" panose="02010601030101010101" charset="-122"/>
                <a:ea typeface="方正超粗黑简体" panose="02010601030101010101" charset="-122"/>
              </a:rPr>
              <a:t>2</a:t>
            </a:r>
            <a:r>
              <a:rPr lang="zh-CN" altLang="en-US" sz="3200">
                <a:latin typeface="方正超粗黑简体" panose="02010601030101010101" charset="-122"/>
                <a:ea typeface="方正超粗黑简体" panose="02010601030101010101" charset="-122"/>
              </a:rPr>
              <a:t>、秦后：</a:t>
            </a:r>
            <a:r>
              <a:rPr lang="en-US" altLang="zh-CN" sz="3200">
                <a:latin typeface="方正超粗黑简体" panose="02010601030101010101" charset="-122"/>
                <a:ea typeface="方正超粗黑简体" panose="02010601030101010101" charset="-122"/>
              </a:rPr>
              <a:t>“</a:t>
            </a:r>
            <a:r>
              <a:rPr lang="zh-CN" altLang="en-US" sz="3200">
                <a:latin typeface="方正超粗黑简体" panose="02010601030101010101" charset="-122"/>
                <a:ea typeface="方正超粗黑简体" panose="02010601030101010101" charset="-122"/>
              </a:rPr>
              <a:t>重农</a:t>
            </a:r>
            <a:r>
              <a:rPr lang="zh-CN" altLang="en-US" sz="3200">
                <a:solidFill>
                  <a:srgbClr val="0000CC"/>
                </a:solidFill>
                <a:latin typeface="方正超粗黑简体" panose="02010601030101010101" charset="-122"/>
                <a:ea typeface="方正超粗黑简体" panose="02010601030101010101" charset="-122"/>
              </a:rPr>
              <a:t>抑</a:t>
            </a:r>
            <a:r>
              <a:rPr lang="zh-CN" altLang="en-US" sz="3200">
                <a:latin typeface="方正超粗黑简体" panose="02010601030101010101" charset="-122"/>
                <a:ea typeface="方正超粗黑简体" panose="02010601030101010101" charset="-122"/>
              </a:rPr>
              <a:t>商</a:t>
            </a:r>
            <a:r>
              <a:rPr lang="en-US" altLang="zh-CN" sz="3200">
                <a:latin typeface="方正超粗黑简体" panose="02010601030101010101" charset="-122"/>
                <a:ea typeface="方正超粗黑简体" panose="02010601030101010101" charset="-122"/>
              </a:rPr>
              <a:t>”</a:t>
            </a:r>
            <a:r>
              <a:rPr lang="zh-CN" altLang="en-US" sz="3200">
                <a:latin typeface="方正超粗黑简体" panose="02010601030101010101" charset="-122"/>
                <a:ea typeface="方正超粗黑简体" panose="02010601030101010101" charset="-122"/>
              </a:rPr>
              <a:t>政策。</a:t>
            </a:r>
            <a:endParaRPr lang="zh-CN" altLang="en-US" sz="3200">
              <a:latin typeface="方正超粗黑简体" panose="02010601030101010101" charset="-122"/>
              <a:ea typeface="方正超粗黑简体" panose="02010601030101010101" charset="-122"/>
            </a:endParaRPr>
          </a:p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）原因：</a:t>
            </a:r>
            <a:r>
              <a:rPr lang="zh-CN" altLang="en-US" sz="2800">
                <a:latin typeface="仿宋_GB2312" panose="02010609030101010101" charset="-122"/>
                <a:ea typeface="仿宋_GB2312" panose="02010609030101010101" charset="-122"/>
              </a:rPr>
              <a:t>商业的不稳定性；商人流动性大；与农业争夺劳动力；与儒家思想相背离；危及政权的统治等。</a:t>
            </a:r>
            <a:endParaRPr lang="zh-CN" altLang="en-US" sz="2800">
              <a:latin typeface="仿宋_GB2312" panose="02010609030101010101" charset="-122"/>
              <a:ea typeface="仿宋_GB2312" panose="02010609030101010101" charset="-122"/>
            </a:endParaRPr>
          </a:p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）提出：</a:t>
            </a:r>
            <a:r>
              <a:rPr lang="zh-CN" altLang="en-US" sz="2800">
                <a:latin typeface="仿宋_GB2312" panose="02010609030101010101" charset="-122"/>
                <a:ea typeface="仿宋_GB2312" panose="02010609030101010101" charset="-122"/>
              </a:rPr>
              <a:t>战国时期，商鞅在秦国变法，首倡</a:t>
            </a:r>
            <a:r>
              <a:rPr lang="en-US" altLang="zh-CN" sz="2800">
                <a:latin typeface="仿宋_GB2312" panose="02010609030101010101" charset="-122"/>
                <a:ea typeface="仿宋_GB2312" panose="02010609030101010101" charset="-122"/>
                <a:sym typeface="+mn-ea"/>
              </a:rPr>
              <a:t>“</a:t>
            </a:r>
            <a:r>
              <a:rPr lang="zh-CN" altLang="en-US" sz="2800">
                <a:latin typeface="仿宋_GB2312" panose="02010609030101010101" charset="-122"/>
                <a:ea typeface="仿宋_GB2312" panose="02010609030101010101" charset="-122"/>
                <a:sym typeface="+mn-ea"/>
              </a:rPr>
              <a:t>重农</a:t>
            </a:r>
            <a:r>
              <a:rPr lang="zh-CN" altLang="en-US" sz="2800">
                <a:solidFill>
                  <a:srgbClr val="0000CC"/>
                </a:solidFill>
                <a:latin typeface="仿宋_GB2312" panose="02010609030101010101" charset="-122"/>
                <a:ea typeface="仿宋_GB2312" panose="02010609030101010101" charset="-122"/>
                <a:sym typeface="+mn-ea"/>
              </a:rPr>
              <a:t>抑</a:t>
            </a:r>
            <a:r>
              <a:rPr lang="zh-CN" altLang="en-US" sz="2800">
                <a:latin typeface="仿宋_GB2312" panose="02010609030101010101" charset="-122"/>
                <a:ea typeface="仿宋_GB2312" panose="02010609030101010101" charset="-122"/>
                <a:sym typeface="+mn-ea"/>
              </a:rPr>
              <a:t>商</a:t>
            </a:r>
            <a:r>
              <a:rPr lang="en-US" altLang="zh-CN" sz="2800">
                <a:latin typeface="仿宋_GB2312" panose="02010609030101010101" charset="-122"/>
                <a:ea typeface="仿宋_GB2312" panose="02010609030101010101" charset="-122"/>
                <a:sym typeface="+mn-ea"/>
              </a:rPr>
              <a:t>”</a:t>
            </a:r>
            <a:r>
              <a:rPr lang="zh-CN" altLang="en-US" sz="2800">
                <a:latin typeface="仿宋_GB2312" panose="02010609030101010101" charset="-122"/>
                <a:ea typeface="仿宋_GB2312" panose="02010609030101010101" charset="-122"/>
                <a:sym typeface="+mn-ea"/>
              </a:rPr>
              <a:t>。</a:t>
            </a:r>
            <a:endParaRPr lang="zh-CN" altLang="en-US" sz="2800">
              <a:latin typeface="仿宋_GB2312" panose="02010609030101010101" charset="-122"/>
              <a:ea typeface="仿宋_GB2312" panose="02010609030101010101" charset="-122"/>
              <a:sym typeface="+mn-ea"/>
            </a:endParaRPr>
          </a:p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）表现：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400" y="-26035"/>
            <a:ext cx="12102465" cy="6844665"/>
          </a:xfrm>
        </p:spPr>
        <p:txBody>
          <a:bodyPr/>
          <a:p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</a:rPr>
              <a:t>☆ 西汉：</a:t>
            </a:r>
            <a:r>
              <a:rPr lang="zh-CN" altLang="en-US" sz="3200">
                <a:latin typeface="方正少儿简体" panose="03000509000000000000" charset="-122"/>
                <a:ea typeface="方正少儿简体" panose="03000509000000000000" charset="-122"/>
              </a:rPr>
              <a:t>汉初，为恢复发展农业生产，汉高祖不得穿丝绸衣服、乘车，对商人实行重税，严禁商人购置土地，促进了汉初经济的恢复。汉武帝时期，推行</a:t>
            </a:r>
            <a:r>
              <a:rPr lang="en-US" altLang="zh-CN" sz="3200">
                <a:latin typeface="方正少儿简体" panose="03000509000000000000" charset="-122"/>
                <a:ea typeface="方正少儿简体" panose="03000509000000000000" charset="-122"/>
              </a:rPr>
              <a:t>“</a:t>
            </a:r>
            <a:r>
              <a:rPr lang="zh-CN" altLang="en-US" sz="3200">
                <a:latin typeface="方正少儿简体" panose="03000509000000000000" charset="-122"/>
                <a:ea typeface="方正少儿简体" panose="03000509000000000000" charset="-122"/>
              </a:rPr>
              <a:t>货币官铸</a:t>
            </a:r>
            <a:r>
              <a:rPr lang="en-US" altLang="zh-CN" sz="3200">
                <a:latin typeface="方正少儿简体" panose="03000509000000000000" charset="-122"/>
                <a:ea typeface="方正少儿简体" panose="03000509000000000000" charset="-122"/>
              </a:rPr>
              <a:t>”</a:t>
            </a:r>
            <a:r>
              <a:rPr lang="zh-CN" altLang="en-US" sz="3200">
                <a:latin typeface="方正少儿简体" panose="03000509000000000000" charset="-122"/>
                <a:ea typeface="方正少儿简体" panose="03000509000000000000" charset="-122"/>
              </a:rPr>
              <a:t>、</a:t>
            </a:r>
            <a:r>
              <a:rPr lang="en-US" altLang="zh-CN" sz="3200">
                <a:latin typeface="方正少儿简体" panose="03000509000000000000" charset="-122"/>
                <a:ea typeface="方正少儿简体" panose="03000509000000000000" charset="-122"/>
              </a:rPr>
              <a:t>“</a:t>
            </a:r>
            <a:r>
              <a:rPr lang="zh-CN" altLang="en-US" sz="3200">
                <a:latin typeface="方正少儿简体" panose="03000509000000000000" charset="-122"/>
                <a:ea typeface="方正少儿简体" panose="03000509000000000000" charset="-122"/>
              </a:rPr>
              <a:t>盐铁官营</a:t>
            </a:r>
            <a:r>
              <a:rPr lang="en-US" altLang="zh-CN" sz="3200">
                <a:latin typeface="方正少儿简体" panose="03000509000000000000" charset="-122"/>
                <a:ea typeface="方正少儿简体" panose="03000509000000000000" charset="-122"/>
              </a:rPr>
              <a:t>”</a:t>
            </a:r>
            <a:r>
              <a:rPr lang="zh-CN" altLang="en-US" sz="3200">
                <a:latin typeface="方正少儿简体" panose="03000509000000000000" charset="-122"/>
                <a:ea typeface="方正少儿简体" panose="03000509000000000000" charset="-122"/>
              </a:rPr>
              <a:t>、</a:t>
            </a:r>
            <a:r>
              <a:rPr lang="en-US" altLang="zh-CN" sz="3200">
                <a:latin typeface="方正少儿简体" panose="03000509000000000000" charset="-122"/>
                <a:ea typeface="方正少儿简体" panose="03000509000000000000" charset="-122"/>
              </a:rPr>
              <a:t>“</a:t>
            </a:r>
            <a:r>
              <a:rPr lang="zh-CN" altLang="en-US" sz="3200">
                <a:latin typeface="方正少儿简体" panose="03000509000000000000" charset="-122"/>
                <a:ea typeface="方正少儿简体" panose="03000509000000000000" charset="-122"/>
              </a:rPr>
              <a:t>均输平准</a:t>
            </a:r>
            <a:r>
              <a:rPr lang="en-US" altLang="zh-CN" sz="3200">
                <a:latin typeface="方正少儿简体" panose="03000509000000000000" charset="-122"/>
                <a:ea typeface="方正少儿简体" panose="03000509000000000000" charset="-122"/>
              </a:rPr>
              <a:t>”</a:t>
            </a:r>
            <a:r>
              <a:rPr lang="zh-CN" altLang="en-US" sz="3200">
                <a:latin typeface="方正少儿简体" panose="03000509000000000000" charset="-122"/>
                <a:ea typeface="方正少儿简体" panose="03000509000000000000" charset="-122"/>
              </a:rPr>
              <a:t>、</a:t>
            </a:r>
            <a:r>
              <a:rPr lang="en-US" altLang="zh-CN" sz="3200">
                <a:latin typeface="方正少儿简体" panose="03000509000000000000" charset="-122"/>
                <a:ea typeface="方正少儿简体" panose="03000509000000000000" charset="-122"/>
              </a:rPr>
              <a:t>“</a:t>
            </a:r>
            <a:r>
              <a:rPr lang="zh-CN" altLang="en-US" sz="3200">
                <a:latin typeface="方正少儿简体" panose="03000509000000000000" charset="-122"/>
                <a:ea typeface="方正少儿简体" panose="03000509000000000000" charset="-122"/>
              </a:rPr>
              <a:t>算缗告</a:t>
            </a:r>
            <a:r>
              <a:rPr lang="zh-CN" altLang="en-US" sz="3200">
                <a:latin typeface="方正少儿简体" panose="03000509000000000000" charset="-122"/>
                <a:ea typeface="方正少儿简体" panose="03000509000000000000" charset="-122"/>
                <a:sym typeface="+mn-ea"/>
              </a:rPr>
              <a:t>缗</a:t>
            </a:r>
            <a:r>
              <a:rPr lang="en-US" altLang="zh-CN" sz="3200">
                <a:latin typeface="方正少儿简体" panose="03000509000000000000" charset="-122"/>
                <a:ea typeface="方正少儿简体" panose="03000509000000000000" charset="-122"/>
              </a:rPr>
              <a:t>”</a:t>
            </a:r>
            <a:r>
              <a:rPr lang="zh-CN" altLang="en-US" sz="3200">
                <a:latin typeface="方正少儿简体" panose="03000509000000000000" charset="-122"/>
                <a:ea typeface="方正少儿简体" panose="03000509000000000000" charset="-122"/>
              </a:rPr>
              <a:t>等政策，打击了富商大贾的势力，增加了政府的财政收入。</a:t>
            </a:r>
            <a:endParaRPr lang="zh-CN" altLang="en-US" sz="3200">
              <a:latin typeface="方正少儿简体" panose="03000509000000000000" charset="-122"/>
              <a:ea typeface="方正少儿简体" panose="03000509000000000000" charset="-122"/>
            </a:endParaRPr>
          </a:p>
          <a:p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</a:rPr>
              <a:t>☆ 中唐：</a:t>
            </a:r>
            <a:r>
              <a:rPr lang="en-US" altLang="zh-CN" sz="3200">
                <a:latin typeface="方正少儿简体" panose="03000509000000000000" charset="-122"/>
                <a:ea typeface="方正少儿简体" panose="03000509000000000000" charset="-122"/>
                <a:sym typeface="+mn-ea"/>
              </a:rPr>
              <a:t>“</a:t>
            </a:r>
            <a:r>
              <a:rPr lang="zh-CN" altLang="en-US" sz="3200">
                <a:latin typeface="方正少儿简体" panose="03000509000000000000" charset="-122"/>
                <a:ea typeface="方正少儿简体" panose="03000509000000000000" charset="-122"/>
              </a:rPr>
              <a:t>重农抑商</a:t>
            </a:r>
            <a:r>
              <a:rPr lang="en-US" altLang="zh-CN" sz="3200">
                <a:latin typeface="方正少儿简体" panose="03000509000000000000" charset="-122"/>
                <a:ea typeface="方正少儿简体" panose="03000509000000000000" charset="-122"/>
                <a:sym typeface="+mn-ea"/>
              </a:rPr>
              <a:t>”</a:t>
            </a:r>
            <a:r>
              <a:rPr lang="zh-CN" altLang="en-US" sz="3200">
                <a:latin typeface="方正少儿简体" panose="03000509000000000000" charset="-122"/>
                <a:ea typeface="方正少儿简体" panose="03000509000000000000" charset="-122"/>
              </a:rPr>
              <a:t>政策出现松动，朝廷鼓励商业与对外贸易，商人地位得到一定提高。</a:t>
            </a:r>
            <a:endParaRPr lang="zh-CN" altLang="en-US" sz="3200">
              <a:latin typeface="方正少儿简体" panose="03000509000000000000" charset="-122"/>
              <a:ea typeface="方正少儿简体" panose="03000509000000000000" charset="-122"/>
            </a:endParaRPr>
          </a:p>
          <a:p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sym typeface="+mn-ea"/>
              </a:rPr>
              <a:t>☆ 两宋：</a:t>
            </a:r>
            <a:r>
              <a:rPr lang="zh-CN" altLang="en-US" sz="3200">
                <a:latin typeface="方正少儿简体" panose="03000509000000000000" charset="-122"/>
                <a:ea typeface="方正少儿简体" panose="03000509000000000000" charset="-122"/>
                <a:sym typeface="+mn-ea"/>
              </a:rPr>
              <a:t>商业与对外贸易比较繁荣，商业环境相对宽松，商品种类迅速增加，商税成为称为政府的重要财源。</a:t>
            </a:r>
            <a:endParaRPr lang="zh-CN" altLang="en-US" sz="3200">
              <a:latin typeface="方正少儿简体" panose="03000509000000000000" charset="-122"/>
              <a:ea typeface="方正少儿简体" panose="03000509000000000000" charset="-122"/>
              <a:sym typeface="+mn-ea"/>
            </a:endParaRPr>
          </a:p>
          <a:p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sym typeface="+mn-ea"/>
              </a:rPr>
              <a:t>☆ 明清：</a:t>
            </a:r>
            <a:r>
              <a:rPr lang="zh-CN" altLang="en-US" sz="3200">
                <a:latin typeface="方正少儿简体" panose="03000509000000000000" charset="-122"/>
                <a:ea typeface="方正少儿简体" panose="03000509000000000000" charset="-122"/>
                <a:sym typeface="+mn-ea"/>
              </a:rPr>
              <a:t>对内实行专卖制度，限制商业发展，盘剥商人；对外长期推行</a:t>
            </a:r>
            <a:r>
              <a:rPr lang="en-US" altLang="zh-CN" sz="3200">
                <a:latin typeface="方正少儿简体" panose="03000509000000000000" charset="-122"/>
                <a:ea typeface="方正少儿简体" panose="03000509000000000000" charset="-122"/>
                <a:sym typeface="+mn-ea"/>
              </a:rPr>
              <a:t>“</a:t>
            </a:r>
            <a:r>
              <a:rPr lang="zh-CN" altLang="en-US" sz="3200">
                <a:latin typeface="方正少儿简体" panose="03000509000000000000" charset="-122"/>
                <a:ea typeface="方正少儿简体" panose="03000509000000000000" charset="-122"/>
                <a:sym typeface="+mn-ea"/>
              </a:rPr>
              <a:t>海禁</a:t>
            </a:r>
            <a:r>
              <a:rPr lang="en-US" altLang="zh-CN" sz="3200">
                <a:latin typeface="方正少儿简体" panose="03000509000000000000" charset="-122"/>
                <a:ea typeface="方正少儿简体" panose="03000509000000000000" charset="-122"/>
                <a:sym typeface="+mn-ea"/>
              </a:rPr>
              <a:t>”</a:t>
            </a:r>
            <a:r>
              <a:rPr lang="zh-CN" altLang="en-US" sz="3200">
                <a:latin typeface="方正少儿简体" panose="03000509000000000000" charset="-122"/>
                <a:ea typeface="方正少儿简体" panose="03000509000000000000" charset="-122"/>
                <a:sym typeface="+mn-ea"/>
              </a:rPr>
              <a:t>政策，限制对外贸易。</a:t>
            </a:r>
            <a:endParaRPr lang="zh-CN" altLang="en-US" sz="3200">
              <a:latin typeface="方正少儿简体" panose="03000509000000000000" charset="-122"/>
              <a:ea typeface="方正少儿简体" panose="03000509000000000000" charset="-122"/>
              <a:sym typeface="+mn-ea"/>
            </a:endParaRPr>
          </a:p>
          <a:p>
            <a:endParaRPr lang="zh-CN" altLang="en-US" sz="2800">
              <a:latin typeface="方正粗圆简体" panose="02010601030101010101" charset="-122"/>
              <a:ea typeface="方正粗圆简体" panose="02010601030101010101" charset="-122"/>
              <a:sym typeface="+mn-ea"/>
            </a:endParaRPr>
          </a:p>
          <a:p>
            <a:endParaRPr lang="zh-CN" altLang="en-US">
              <a:latin typeface="仿宋_GB2312" panose="02010609030101010101" charset="-122"/>
              <a:ea typeface="仿宋_GB2312" panose="02010609030101010101" charset="-122"/>
              <a:sym typeface="+mn-ea"/>
            </a:endParaRPr>
          </a:p>
          <a:p>
            <a:endParaRPr lang="en-US" altLang="zh-CN">
              <a:latin typeface="仿宋_GB2312" panose="02010609030101010101" charset="-122"/>
              <a:ea typeface="仿宋_GB2312" panose="02010609030101010101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7175" y="235585"/>
            <a:ext cx="11652250" cy="6202045"/>
          </a:xfrm>
        </p:spPr>
        <p:txBody>
          <a:bodyPr/>
          <a:p>
            <a:r>
              <a:rPr lang="zh-CN" altLang="en-US">
                <a:latin typeface="方正粗圆简体" panose="02010601030101010101" charset="-122"/>
                <a:ea typeface="方正粗圆简体" panose="02010601030101010101" charset="-122"/>
                <a:sym typeface="+mn-ea"/>
              </a:rPr>
              <a:t>（</a:t>
            </a:r>
            <a:r>
              <a:rPr lang="en-US" altLang="zh-CN">
                <a:latin typeface="方正粗圆简体" panose="02010601030101010101" charset="-122"/>
                <a:ea typeface="方正粗圆简体" panose="02010601030101010101" charset="-122"/>
                <a:sym typeface="+mn-ea"/>
              </a:rPr>
              <a:t>4</a:t>
            </a:r>
            <a:r>
              <a:rPr lang="zh-CN" altLang="en-US">
                <a:latin typeface="方正粗圆简体" panose="02010601030101010101" charset="-122"/>
                <a:ea typeface="方正粗圆简体" panose="02010601030101010101" charset="-122"/>
                <a:sym typeface="+mn-ea"/>
              </a:rPr>
              <a:t>）特点：</a:t>
            </a:r>
            <a:r>
              <a:rPr lang="zh-CN" altLang="en-US">
                <a:latin typeface="方正少儿简体" panose="03000509000000000000" charset="-122"/>
                <a:ea typeface="方正少儿简体" panose="03000509000000000000" charset="-122"/>
                <a:sym typeface="+mn-ea"/>
              </a:rPr>
              <a:t>始终存在；</a:t>
            </a:r>
            <a:r>
              <a:rPr lang="en-US" altLang="zh-CN">
                <a:latin typeface="方正少儿简体" panose="03000509000000000000" charset="-122"/>
                <a:ea typeface="方正少儿简体" panose="03000509000000000000" charset="-122"/>
                <a:sym typeface="+mn-ea"/>
              </a:rPr>
              <a:t>“</a:t>
            </a:r>
            <a:r>
              <a:rPr lang="zh-CN" altLang="en-US">
                <a:latin typeface="方正少儿简体" panose="03000509000000000000" charset="-122"/>
                <a:ea typeface="方正少儿简体" panose="03000509000000000000" charset="-122"/>
                <a:sym typeface="+mn-ea"/>
              </a:rPr>
              <a:t>两头紧，中间松</a:t>
            </a:r>
            <a:r>
              <a:rPr lang="en-US" altLang="zh-CN">
                <a:latin typeface="方正少儿简体" panose="03000509000000000000" charset="-122"/>
                <a:ea typeface="方正少儿简体" panose="03000509000000000000" charset="-122"/>
                <a:sym typeface="+mn-ea"/>
              </a:rPr>
              <a:t>”</a:t>
            </a:r>
            <a:r>
              <a:rPr lang="zh-CN" altLang="en-US">
                <a:latin typeface="方正少儿简体" panose="03000509000000000000" charset="-122"/>
                <a:ea typeface="方正少儿简体" panose="03000509000000000000" charset="-122"/>
                <a:sym typeface="+mn-ea"/>
              </a:rPr>
              <a:t>；利弊并存，后期危害大。</a:t>
            </a:r>
            <a:endParaRPr lang="zh-CN" altLang="en-US">
              <a:latin typeface="方正少儿简体" panose="03000509000000000000" charset="-122"/>
              <a:ea typeface="方正少儿简体" panose="03000509000000000000" charset="-122"/>
              <a:sym typeface="+mn-ea"/>
            </a:endParaRPr>
          </a:p>
          <a:p>
            <a:r>
              <a:rPr lang="zh-CN" altLang="en-US">
                <a:latin typeface="方正粗圆简体" panose="02010601030101010101" charset="-122"/>
                <a:ea typeface="方正粗圆简体" panose="02010601030101010101" charset="-122"/>
                <a:sym typeface="+mn-ea"/>
              </a:rPr>
              <a:t>（</a:t>
            </a:r>
            <a:r>
              <a:rPr lang="en-US" altLang="zh-CN">
                <a:latin typeface="方正粗圆简体" panose="02010601030101010101" charset="-122"/>
                <a:ea typeface="方正粗圆简体" panose="02010601030101010101" charset="-122"/>
                <a:sym typeface="+mn-ea"/>
              </a:rPr>
              <a:t>5</a:t>
            </a:r>
            <a:r>
              <a:rPr lang="zh-CN" altLang="en-US">
                <a:latin typeface="方正粗圆简体" panose="02010601030101010101" charset="-122"/>
                <a:ea typeface="方正粗圆简体" panose="02010601030101010101" charset="-122"/>
                <a:sym typeface="+mn-ea"/>
              </a:rPr>
              <a:t>）危害：</a:t>
            </a:r>
            <a:r>
              <a:rPr lang="zh-CN" altLang="en-US">
                <a:latin typeface="方正少儿简体" panose="03000509000000000000" charset="-122"/>
                <a:ea typeface="方正少儿简体" panose="03000509000000000000" charset="-122"/>
                <a:sym typeface="+mn-ea"/>
              </a:rPr>
              <a:t>过分强调</a:t>
            </a:r>
            <a:r>
              <a:rPr lang="en-US" altLang="zh-CN">
                <a:latin typeface="方正少儿简体" panose="03000509000000000000" charset="-122"/>
                <a:ea typeface="方正少儿简体" panose="03000509000000000000" charset="-122"/>
                <a:sym typeface="+mn-ea"/>
              </a:rPr>
              <a:t>“</a:t>
            </a:r>
            <a:r>
              <a:rPr lang="zh-CN" altLang="en-US">
                <a:latin typeface="方正少儿简体" panose="03000509000000000000" charset="-122"/>
                <a:ea typeface="方正少儿简体" panose="03000509000000000000" charset="-122"/>
                <a:sym typeface="+mn-ea"/>
              </a:rPr>
              <a:t>重农</a:t>
            </a:r>
            <a:r>
              <a:rPr lang="en-US" altLang="zh-CN">
                <a:latin typeface="方正少儿简体" panose="03000509000000000000" charset="-122"/>
                <a:ea typeface="方正少儿简体" panose="03000509000000000000" charset="-122"/>
                <a:sym typeface="+mn-ea"/>
              </a:rPr>
              <a:t>”</a:t>
            </a:r>
            <a:r>
              <a:rPr lang="zh-CN" altLang="en-US">
                <a:latin typeface="方正少儿简体" panose="03000509000000000000" charset="-122"/>
                <a:ea typeface="方正少儿简体" panose="03000509000000000000" charset="-122"/>
                <a:sym typeface="+mn-ea"/>
              </a:rPr>
              <a:t>，</a:t>
            </a:r>
            <a:r>
              <a:rPr lang="zh-CN" altLang="en-US">
                <a:latin typeface="方正少儿简体" panose="03000509000000000000" charset="-122"/>
                <a:ea typeface="方正少儿简体" panose="03000509000000000000" charset="-122"/>
                <a:sym typeface="+mn-ea"/>
              </a:rPr>
              <a:t>强固了自给自足的小农经济，致使资本主义萌芽的成长缺乏劳动力、技术与市场；过分注重</a:t>
            </a:r>
            <a:r>
              <a:rPr lang="en-US" altLang="zh-CN">
                <a:latin typeface="方正少儿简体" panose="03000509000000000000" charset="-122"/>
                <a:ea typeface="方正少儿简体" panose="03000509000000000000" charset="-122"/>
                <a:sym typeface="+mn-ea"/>
              </a:rPr>
              <a:t>“</a:t>
            </a:r>
            <a:r>
              <a:rPr lang="zh-CN" altLang="en-US">
                <a:latin typeface="方正少儿简体" panose="03000509000000000000" charset="-122"/>
                <a:ea typeface="方正少儿简体" panose="03000509000000000000" charset="-122"/>
                <a:sym typeface="+mn-ea"/>
              </a:rPr>
              <a:t>抑商</a:t>
            </a:r>
            <a:r>
              <a:rPr lang="en-US" altLang="zh-CN">
                <a:latin typeface="方正少儿简体" panose="03000509000000000000" charset="-122"/>
                <a:ea typeface="方正少儿简体" panose="03000509000000000000" charset="-122"/>
                <a:sym typeface="+mn-ea"/>
              </a:rPr>
              <a:t>”</a:t>
            </a:r>
            <a:r>
              <a:rPr lang="zh-CN" altLang="en-US">
                <a:latin typeface="方正少儿简体" panose="03000509000000000000" charset="-122"/>
                <a:ea typeface="方正少儿简体" panose="03000509000000000000" charset="-122"/>
                <a:sym typeface="+mn-ea"/>
              </a:rPr>
              <a:t>，既没有看到农商经济的互补关系，将</a:t>
            </a:r>
            <a:r>
              <a:rPr lang="zh-CN" altLang="en-US">
                <a:latin typeface="方正少儿简体" panose="03000509000000000000" charset="-122"/>
                <a:ea typeface="方正少儿简体" panose="03000509000000000000" charset="-122"/>
                <a:sym typeface="+mn-ea"/>
              </a:rPr>
              <a:t>农商置于相互对立的关系，严重</a:t>
            </a:r>
            <a:r>
              <a:rPr lang="zh-CN" altLang="en-US">
                <a:latin typeface="方正少儿简体" panose="03000509000000000000" charset="-122"/>
                <a:ea typeface="方正少儿简体" panose="03000509000000000000" charset="-122"/>
                <a:sym typeface="+mn-ea"/>
              </a:rPr>
              <a:t>限制了原始资本的积累与国际市场的开拓。</a:t>
            </a:r>
            <a:endParaRPr lang="zh-CN" altLang="en-US">
              <a:latin typeface="方正少儿简体" panose="03000509000000000000" charset="-122"/>
              <a:ea typeface="方正少儿简体" panose="03000509000000000000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3157220" y="2388235"/>
            <a:ext cx="1664335" cy="44894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  <a:latin typeface="方正少儿简体" panose="03000509000000000000" charset="-122"/>
                <a:ea typeface="方正少儿简体" panose="03000509000000000000" charset="-122"/>
              </a:rPr>
              <a:t>“</a:t>
            </a:r>
            <a:r>
              <a:rPr lang="zh-CN" altLang="en-US" sz="2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  <a:latin typeface="方正少儿简体" panose="03000509000000000000" charset="-122"/>
                <a:ea typeface="方正少儿简体" panose="03000509000000000000" charset="-122"/>
              </a:rPr>
              <a:t>重农</a:t>
            </a:r>
            <a:r>
              <a:rPr lang="en-US" altLang="zh-CN" sz="2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  <a:latin typeface="方正少儿简体" panose="03000509000000000000" charset="-122"/>
                <a:ea typeface="方正少儿简体" panose="03000509000000000000" charset="-122"/>
              </a:rPr>
              <a:t>”</a:t>
            </a:r>
            <a:endParaRPr lang="en-US" altLang="zh-CN" sz="200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/>
              <a:latin typeface="方正少儿简体" panose="03000509000000000000" charset="-122"/>
              <a:ea typeface="方正少儿简体" panose="03000509000000000000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6160770" y="2388235"/>
            <a:ext cx="1664335" cy="44894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  <a:latin typeface="方正少儿简体" panose="03000509000000000000" charset="-122"/>
                <a:ea typeface="方正少儿简体" panose="03000509000000000000" charset="-122"/>
              </a:rPr>
              <a:t>“</a:t>
            </a:r>
            <a:r>
              <a:rPr lang="zh-CN" altLang="en-US" sz="2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  <a:latin typeface="方正少儿简体" panose="03000509000000000000" charset="-122"/>
                <a:ea typeface="方正少儿简体" panose="03000509000000000000" charset="-122"/>
              </a:rPr>
              <a:t>抑商</a:t>
            </a:r>
            <a:r>
              <a:rPr lang="en-US" altLang="zh-CN" sz="2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  <a:latin typeface="方正少儿简体" panose="03000509000000000000" charset="-122"/>
                <a:ea typeface="方正少儿简体" panose="03000509000000000000" charset="-122"/>
              </a:rPr>
              <a:t>”</a:t>
            </a:r>
            <a:endParaRPr lang="en-US" altLang="zh-CN" sz="200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/>
              <a:latin typeface="方正少儿简体" panose="03000509000000000000" charset="-122"/>
              <a:ea typeface="方正少儿简体" panose="03000509000000000000" charset="-122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flipH="1">
            <a:off x="3979545" y="2849880"/>
            <a:ext cx="19685" cy="97345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H="1">
            <a:off x="6983095" y="2849880"/>
            <a:ext cx="19685" cy="97345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圆角矩形 5"/>
          <p:cNvSpPr/>
          <p:nvPr/>
        </p:nvSpPr>
        <p:spPr>
          <a:xfrm>
            <a:off x="2440940" y="3823335"/>
            <a:ext cx="3096895" cy="44894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  <a:latin typeface="方正少儿简体" panose="03000509000000000000" charset="-122"/>
                <a:ea typeface="方正少儿简体" panose="03000509000000000000" charset="-122"/>
              </a:rPr>
              <a:t>缺乏劳动力、市场与技术</a:t>
            </a:r>
            <a:endParaRPr lang="zh-CN" altLang="en-US" sz="200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/>
              <a:latin typeface="方正少儿简体" panose="03000509000000000000" charset="-122"/>
              <a:ea typeface="方正少儿简体" panose="03000509000000000000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160770" y="3823335"/>
            <a:ext cx="1664335" cy="44894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  <a:latin typeface="方正少儿简体" panose="03000509000000000000" charset="-122"/>
                <a:ea typeface="方正少儿简体" panose="03000509000000000000" charset="-122"/>
              </a:rPr>
              <a:t>缺乏资本</a:t>
            </a:r>
            <a:endParaRPr lang="zh-CN" altLang="en-US" sz="200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/>
              <a:latin typeface="方正少儿简体" panose="03000509000000000000" charset="-122"/>
              <a:ea typeface="方正少儿简体" panose="03000509000000000000" charset="-122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3979545" y="4272280"/>
            <a:ext cx="1025525" cy="13106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>
            <a:stCxn id="7" idx="2"/>
          </p:cNvCxnSpPr>
          <p:nvPr/>
        </p:nvCxnSpPr>
        <p:spPr>
          <a:xfrm flipH="1">
            <a:off x="6101715" y="4272280"/>
            <a:ext cx="891540" cy="127190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圆角矩形 10"/>
          <p:cNvSpPr/>
          <p:nvPr/>
        </p:nvSpPr>
        <p:spPr>
          <a:xfrm>
            <a:off x="3999230" y="5595620"/>
            <a:ext cx="3096895" cy="44894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  <a:latin typeface="方正少儿简体" panose="03000509000000000000" charset="-122"/>
                <a:ea typeface="方正少儿简体" panose="03000509000000000000" charset="-122"/>
              </a:rPr>
              <a:t>资本主义萌芽的成长受阻</a:t>
            </a:r>
            <a:endParaRPr lang="zh-CN" altLang="en-US" sz="200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/>
              <a:latin typeface="方正少儿简体" panose="03000509000000000000" charset="-122"/>
              <a:ea typeface="方正少儿简体" panose="03000509000000000000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72160" y="2283460"/>
            <a:ext cx="1305560" cy="4154170"/>
          </a:xfrm>
          <a:prstGeom prst="rect">
            <a:avLst/>
          </a:prstGeom>
          <a:noFill/>
          <a:ln w="34925" cmpd="dbl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400" b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方正少儿简体" panose="03000509000000000000" charset="-122"/>
                <a:ea typeface="方正少儿简体" panose="03000509000000000000" charset="-122"/>
                <a:sym typeface="+mn-ea"/>
              </a:rPr>
              <a:t>图解</a:t>
            </a:r>
            <a:endParaRPr lang="zh-CN" altLang="en-US" sz="4400" b="1">
              <a:ln w="25400">
                <a:solidFill>
                  <a:srgbClr val="861E1D">
                    <a:alpha val="94000"/>
                  </a:srgbClr>
                </a:solidFill>
                <a:prstDash val="solid"/>
              </a:ln>
              <a:gradFill>
                <a:gsLst>
                  <a:gs pos="0">
                    <a:srgbClr val="FFF9BB"/>
                  </a:gs>
                  <a:gs pos="64000">
                    <a:srgbClr val="FCE95F"/>
                  </a:gs>
                  <a:gs pos="100000">
                    <a:srgbClr val="F8AD1C"/>
                  </a:gs>
                </a:gsLst>
                <a:lin ang="5400000"/>
              </a:gradFill>
              <a:effectLst>
                <a:outerShdw blurRad="177800" dist="12700" dir="10200000" sx="102000" sy="102000" algn="bl" rotWithShape="0">
                  <a:srgbClr val="480F08"/>
                </a:outerShdw>
              </a:effectLst>
              <a:latin typeface="方正少儿简体" panose="03000509000000000000" charset="-122"/>
              <a:ea typeface="方正少儿简体" panose="03000509000000000000" charset="-122"/>
              <a:sym typeface="+mn-ea"/>
            </a:endParaRPr>
          </a:p>
          <a:p>
            <a:pPr algn="ctr"/>
            <a:r>
              <a:rPr lang="zh-CN" altLang="en-US" sz="4400" b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方正少儿简体" panose="03000509000000000000" charset="-122"/>
                <a:ea typeface="方正少儿简体" panose="03000509000000000000" charset="-122"/>
                <a:sym typeface="+mn-ea"/>
              </a:rPr>
              <a:t>重农</a:t>
            </a:r>
            <a:endParaRPr lang="zh-CN" altLang="en-US" sz="4400" b="1">
              <a:ln w="25400">
                <a:solidFill>
                  <a:srgbClr val="861E1D">
                    <a:alpha val="94000"/>
                  </a:srgbClr>
                </a:solidFill>
                <a:prstDash val="solid"/>
              </a:ln>
              <a:gradFill>
                <a:gsLst>
                  <a:gs pos="0">
                    <a:srgbClr val="FFF9BB"/>
                  </a:gs>
                  <a:gs pos="64000">
                    <a:srgbClr val="FCE95F"/>
                  </a:gs>
                  <a:gs pos="100000">
                    <a:srgbClr val="F8AD1C"/>
                  </a:gs>
                </a:gsLst>
                <a:lin ang="5400000"/>
              </a:gradFill>
              <a:effectLst>
                <a:outerShdw blurRad="177800" dist="12700" dir="10200000" sx="102000" sy="102000" algn="bl" rotWithShape="0">
                  <a:srgbClr val="480F08"/>
                </a:outerShdw>
              </a:effectLst>
              <a:latin typeface="方正少儿简体" panose="03000509000000000000" charset="-122"/>
              <a:ea typeface="方正少儿简体" panose="03000509000000000000" charset="-122"/>
              <a:sym typeface="+mn-ea"/>
            </a:endParaRPr>
          </a:p>
          <a:p>
            <a:pPr algn="ctr"/>
            <a:r>
              <a:rPr lang="zh-CN" altLang="en-US" sz="4400" b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方正少儿简体" panose="03000509000000000000" charset="-122"/>
                <a:ea typeface="方正少儿简体" panose="03000509000000000000" charset="-122"/>
                <a:sym typeface="+mn-ea"/>
              </a:rPr>
              <a:t>抑商</a:t>
            </a:r>
            <a:endParaRPr lang="zh-CN" altLang="en-US" sz="4400" b="1">
              <a:ln w="25400">
                <a:solidFill>
                  <a:srgbClr val="861E1D">
                    <a:alpha val="94000"/>
                  </a:srgbClr>
                </a:solidFill>
                <a:prstDash val="solid"/>
              </a:ln>
              <a:gradFill>
                <a:gsLst>
                  <a:gs pos="0">
                    <a:srgbClr val="FFF9BB"/>
                  </a:gs>
                  <a:gs pos="64000">
                    <a:srgbClr val="FCE95F"/>
                  </a:gs>
                  <a:gs pos="100000">
                    <a:srgbClr val="F8AD1C"/>
                  </a:gs>
                </a:gsLst>
                <a:lin ang="5400000"/>
              </a:gradFill>
              <a:effectLst>
                <a:outerShdw blurRad="177800" dist="12700" dir="10200000" sx="102000" sy="102000" algn="bl" rotWithShape="0">
                  <a:srgbClr val="480F08"/>
                </a:outerShdw>
              </a:effectLst>
              <a:latin typeface="方正少儿简体" panose="03000509000000000000" charset="-122"/>
              <a:ea typeface="方正少儿简体" panose="03000509000000000000" charset="-122"/>
              <a:sym typeface="+mn-ea"/>
            </a:endParaRPr>
          </a:p>
          <a:p>
            <a:pPr algn="ctr"/>
            <a:r>
              <a:rPr lang="zh-CN" altLang="en-US" sz="4400" b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方正少儿简体" panose="03000509000000000000" charset="-122"/>
                <a:ea typeface="方正少儿简体" panose="03000509000000000000" charset="-122"/>
                <a:sym typeface="+mn-ea"/>
              </a:rPr>
              <a:t>政策</a:t>
            </a:r>
            <a:endParaRPr lang="zh-CN" altLang="en-US" sz="4400" b="1">
              <a:ln w="25400">
                <a:solidFill>
                  <a:srgbClr val="861E1D">
                    <a:alpha val="94000"/>
                  </a:srgbClr>
                </a:solidFill>
                <a:prstDash val="solid"/>
              </a:ln>
              <a:gradFill>
                <a:gsLst>
                  <a:gs pos="0">
                    <a:srgbClr val="FFF9BB"/>
                  </a:gs>
                  <a:gs pos="64000">
                    <a:srgbClr val="FCE95F"/>
                  </a:gs>
                  <a:gs pos="100000">
                    <a:srgbClr val="F8AD1C"/>
                  </a:gs>
                </a:gsLst>
                <a:lin ang="5400000"/>
              </a:gradFill>
              <a:effectLst>
                <a:outerShdw blurRad="177800" dist="12700" dir="10200000" sx="102000" sy="102000" algn="bl" rotWithShape="0">
                  <a:srgbClr val="480F08"/>
                </a:outerShdw>
              </a:effectLst>
              <a:latin typeface="方正少儿简体" panose="03000509000000000000" charset="-122"/>
              <a:ea typeface="方正少儿简体" panose="03000509000000000000" charset="-122"/>
              <a:sym typeface="+mn-ea"/>
            </a:endParaRPr>
          </a:p>
          <a:p>
            <a:pPr algn="ctr"/>
            <a:r>
              <a:rPr lang="zh-CN" altLang="en-US" sz="4400" b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方正少儿简体" panose="03000509000000000000" charset="-122"/>
                <a:ea typeface="方正少儿简体" panose="03000509000000000000" charset="-122"/>
                <a:sym typeface="+mn-ea"/>
              </a:rPr>
              <a:t>的</a:t>
            </a:r>
            <a:endParaRPr lang="zh-CN" altLang="en-US" sz="4400" b="1">
              <a:ln w="25400">
                <a:solidFill>
                  <a:srgbClr val="861E1D">
                    <a:alpha val="94000"/>
                  </a:srgbClr>
                </a:solidFill>
                <a:prstDash val="solid"/>
              </a:ln>
              <a:gradFill>
                <a:gsLst>
                  <a:gs pos="0">
                    <a:srgbClr val="FFF9BB"/>
                  </a:gs>
                  <a:gs pos="64000">
                    <a:srgbClr val="FCE95F"/>
                  </a:gs>
                  <a:gs pos="100000">
                    <a:srgbClr val="F8AD1C"/>
                  </a:gs>
                </a:gsLst>
                <a:lin ang="5400000"/>
              </a:gradFill>
              <a:effectLst>
                <a:outerShdw blurRad="177800" dist="12700" dir="10200000" sx="102000" sy="102000" algn="bl" rotWithShape="0">
                  <a:srgbClr val="480F08"/>
                </a:outerShdw>
              </a:effectLst>
              <a:latin typeface="方正少儿简体" panose="03000509000000000000" charset="-122"/>
              <a:ea typeface="方正少儿简体" panose="03000509000000000000" charset="-122"/>
              <a:sym typeface="+mn-ea"/>
            </a:endParaRPr>
          </a:p>
          <a:p>
            <a:pPr algn="ctr"/>
            <a:r>
              <a:rPr lang="zh-CN" altLang="en-US" sz="4400" b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方正少儿简体" panose="03000509000000000000" charset="-122"/>
                <a:ea typeface="方正少儿简体" panose="03000509000000000000" charset="-122"/>
                <a:sym typeface="+mn-ea"/>
              </a:rPr>
              <a:t>危害</a:t>
            </a:r>
            <a:endParaRPr lang="zh-CN" altLang="en-US" sz="4400" b="1">
              <a:ln w="25400">
                <a:solidFill>
                  <a:srgbClr val="861E1D">
                    <a:alpha val="94000"/>
                  </a:srgbClr>
                </a:solidFill>
                <a:prstDash val="solid"/>
              </a:ln>
              <a:gradFill>
                <a:gsLst>
                  <a:gs pos="0">
                    <a:srgbClr val="FFF9BB"/>
                  </a:gs>
                  <a:gs pos="64000">
                    <a:srgbClr val="FCE95F"/>
                  </a:gs>
                  <a:gs pos="100000">
                    <a:srgbClr val="F8AD1C"/>
                  </a:gs>
                </a:gsLst>
                <a:lin ang="5400000"/>
              </a:gradFill>
              <a:effectLst>
                <a:outerShdw blurRad="177800" dist="12700" dir="10200000" sx="102000" sy="102000" algn="bl" rotWithShape="0">
                  <a:srgbClr val="480F08"/>
                </a:outerShdw>
              </a:effectLst>
              <a:latin typeface="方正少儿简体" panose="03000509000000000000" charset="-122"/>
              <a:ea typeface="方正少儿简体" panose="03000509000000000000" charset="-122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234680" y="2228215"/>
            <a:ext cx="375666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0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方正少儿简体" panose="03000509000000000000" charset="-122"/>
                <a:ea typeface="方正少儿简体" panose="03000509000000000000" charset="-122"/>
                <a:sym typeface="+mn-ea"/>
              </a:rPr>
              <a:t>古代职业排行榜</a:t>
            </a:r>
            <a:endParaRPr lang="zh-CN" altLang="en-US" sz="4000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方正少儿简体" panose="03000509000000000000" charset="-122"/>
              <a:ea typeface="方正少儿简体" panose="03000509000000000000" charset="-122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927658" y="3106420"/>
            <a:ext cx="4063365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600" b="1">
                <a:ln w="13462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49000">
                      <a:srgbClr val="819E97">
                        <a:alpha val="100000"/>
                      </a:srgbClr>
                    </a:gs>
                    <a:gs pos="100000">
                      <a:srgbClr val="034373"/>
                    </a:gs>
                  </a:gsLst>
                  <a:lin ang="5400000"/>
                </a:gradFill>
                <a:effectLst>
                  <a:outerShdw dist="50800" dir="2700000" algn="bl" rotWithShape="0">
                    <a:srgbClr val="356277"/>
                  </a:outerShdw>
                </a:effectLst>
                <a:latin typeface="方正康体简体" panose="02010601030101010101" charset="-122"/>
                <a:ea typeface="方正康体简体" panose="02010601030101010101" charset="-122"/>
              </a:rPr>
              <a:t>No.1 </a:t>
            </a:r>
            <a:r>
              <a:rPr lang="zh-CN" altLang="en-US" sz="3600" b="1">
                <a:ln w="13462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49000">
                      <a:srgbClr val="819E97">
                        <a:alpha val="100000"/>
                      </a:srgbClr>
                    </a:gs>
                    <a:gs pos="100000">
                      <a:srgbClr val="034373"/>
                    </a:gs>
                  </a:gsLst>
                  <a:lin ang="5400000"/>
                </a:gradFill>
                <a:effectLst>
                  <a:outerShdw dist="50800" dir="2700000" algn="bl" rotWithShape="0">
                    <a:srgbClr val="356277"/>
                  </a:outerShdw>
                </a:effectLst>
                <a:latin typeface="方正康体简体" panose="02010601030101010101" charset="-122"/>
                <a:ea typeface="方正康体简体" panose="02010601030101010101" charset="-122"/>
              </a:rPr>
              <a:t>知识分子阶层</a:t>
            </a:r>
            <a:endParaRPr lang="zh-CN" altLang="en-US" sz="3600" b="1">
              <a:ln w="13462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rgbClr val="FFF9BB"/>
                  </a:gs>
                  <a:gs pos="49000">
                    <a:srgbClr val="819E97">
                      <a:alpha val="100000"/>
                    </a:srgbClr>
                  </a:gs>
                  <a:gs pos="100000">
                    <a:srgbClr val="034373"/>
                  </a:gs>
                </a:gsLst>
                <a:lin ang="5400000"/>
              </a:gradFill>
              <a:effectLst>
                <a:outerShdw dist="50800" dir="2700000" algn="bl" rotWithShape="0">
                  <a:srgbClr val="356277"/>
                </a:outerShdw>
              </a:effectLst>
              <a:latin typeface="方正康体简体" panose="02010601030101010101" charset="-122"/>
              <a:ea typeface="方正康体简体" panose="02010601030101010101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927658" y="4037965"/>
            <a:ext cx="3145155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600" b="1">
                <a:ln w="13462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49000">
                      <a:srgbClr val="819E97">
                        <a:alpha val="100000"/>
                      </a:srgbClr>
                    </a:gs>
                    <a:gs pos="100000">
                      <a:srgbClr val="034373"/>
                    </a:gs>
                  </a:gsLst>
                  <a:lin ang="5400000"/>
                </a:gradFill>
                <a:effectLst>
                  <a:outerShdw dist="50800" dir="2700000" algn="bl" rotWithShape="0">
                    <a:srgbClr val="356277"/>
                  </a:outerShdw>
                </a:effectLst>
                <a:latin typeface="方正康体简体" panose="02010601030101010101" charset="-122"/>
                <a:ea typeface="方正康体简体" panose="02010601030101010101" charset="-122"/>
              </a:rPr>
              <a:t>No.2 </a:t>
            </a:r>
            <a:r>
              <a:rPr lang="zh-CN" altLang="en-US" sz="3600" b="1">
                <a:ln w="13462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49000">
                      <a:srgbClr val="819E97">
                        <a:alpha val="100000"/>
                      </a:srgbClr>
                    </a:gs>
                    <a:gs pos="100000">
                      <a:srgbClr val="034373"/>
                    </a:gs>
                  </a:gsLst>
                  <a:lin ang="5400000"/>
                </a:gradFill>
                <a:effectLst>
                  <a:outerShdw dist="50800" dir="2700000" algn="bl" rotWithShape="0">
                    <a:srgbClr val="356277"/>
                  </a:outerShdw>
                </a:effectLst>
                <a:latin typeface="方正康体简体" panose="02010601030101010101" charset="-122"/>
                <a:ea typeface="方正康体简体" panose="02010601030101010101" charset="-122"/>
              </a:rPr>
              <a:t>农民</a:t>
            </a:r>
            <a:r>
              <a:rPr lang="zh-CN" altLang="en-US" sz="3600" b="1">
                <a:ln w="13462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49000">
                      <a:srgbClr val="819E97">
                        <a:alpha val="100000"/>
                      </a:srgbClr>
                    </a:gs>
                    <a:gs pos="100000">
                      <a:srgbClr val="034373"/>
                    </a:gs>
                  </a:gsLst>
                  <a:lin ang="5400000"/>
                </a:gradFill>
                <a:effectLst>
                  <a:outerShdw dist="50800" dir="2700000" algn="bl" rotWithShape="0">
                    <a:srgbClr val="356277"/>
                  </a:outerShdw>
                </a:effectLst>
                <a:latin typeface="方正康体简体" panose="02010601030101010101" charset="-122"/>
                <a:ea typeface="方正康体简体" panose="02010601030101010101" charset="-122"/>
              </a:rPr>
              <a:t>阶层</a:t>
            </a:r>
            <a:endParaRPr lang="zh-CN" altLang="en-US" sz="3600" b="1">
              <a:ln w="13462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rgbClr val="FFF9BB"/>
                  </a:gs>
                  <a:gs pos="49000">
                    <a:srgbClr val="819E97">
                      <a:alpha val="100000"/>
                    </a:srgbClr>
                  </a:gs>
                  <a:gs pos="100000">
                    <a:srgbClr val="034373"/>
                  </a:gs>
                </a:gsLst>
                <a:lin ang="5400000"/>
              </a:gradFill>
              <a:effectLst>
                <a:outerShdw dist="50800" dir="2700000" algn="bl" rotWithShape="0">
                  <a:srgbClr val="356277"/>
                </a:outerShdw>
              </a:effectLst>
              <a:latin typeface="方正康体简体" panose="02010601030101010101" charset="-122"/>
              <a:ea typeface="方正康体简体" panose="02010601030101010101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927658" y="4950460"/>
            <a:ext cx="4063365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600" b="1">
                <a:ln w="13462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49000">
                      <a:srgbClr val="819E97">
                        <a:alpha val="100000"/>
                      </a:srgbClr>
                    </a:gs>
                    <a:gs pos="100000">
                      <a:srgbClr val="034373"/>
                    </a:gs>
                  </a:gsLst>
                  <a:lin ang="5400000"/>
                </a:gradFill>
                <a:effectLst>
                  <a:outerShdw dist="50800" dir="2700000" algn="bl" rotWithShape="0">
                    <a:srgbClr val="356277"/>
                  </a:outerShdw>
                </a:effectLst>
                <a:latin typeface="方正康体简体" panose="02010601030101010101" charset="-122"/>
                <a:ea typeface="方正康体简体" panose="02010601030101010101" charset="-122"/>
              </a:rPr>
              <a:t>No.3 </a:t>
            </a:r>
            <a:r>
              <a:rPr lang="zh-CN" altLang="en-US" sz="3600" b="1">
                <a:ln w="13462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49000">
                      <a:srgbClr val="819E97">
                        <a:alpha val="100000"/>
                      </a:srgbClr>
                    </a:gs>
                    <a:gs pos="100000">
                      <a:srgbClr val="034373"/>
                    </a:gs>
                  </a:gsLst>
                  <a:lin ang="5400000"/>
                </a:gradFill>
                <a:effectLst>
                  <a:outerShdw dist="50800" dir="2700000" algn="bl" rotWithShape="0">
                    <a:srgbClr val="356277"/>
                  </a:outerShdw>
                </a:effectLst>
                <a:latin typeface="方正康体简体" panose="02010601030101010101" charset="-122"/>
                <a:ea typeface="方正康体简体" panose="02010601030101010101" charset="-122"/>
              </a:rPr>
              <a:t>手工业者阶层</a:t>
            </a:r>
            <a:endParaRPr lang="zh-CN" altLang="en-US" sz="3600" b="1">
              <a:ln w="13462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rgbClr val="FFF9BB"/>
                  </a:gs>
                  <a:gs pos="49000">
                    <a:srgbClr val="819E97">
                      <a:alpha val="100000"/>
                    </a:srgbClr>
                  </a:gs>
                  <a:gs pos="100000">
                    <a:srgbClr val="034373"/>
                  </a:gs>
                </a:gsLst>
                <a:lin ang="5400000"/>
              </a:gradFill>
              <a:effectLst>
                <a:outerShdw dist="50800" dir="2700000" algn="bl" rotWithShape="0">
                  <a:srgbClr val="356277"/>
                </a:outerShdw>
              </a:effectLst>
              <a:latin typeface="方正康体简体" panose="02010601030101010101" charset="-122"/>
              <a:ea typeface="方正康体简体" panose="02010601030101010101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927659" y="5792470"/>
            <a:ext cx="3145155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600" b="1">
                <a:ln w="13462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49000">
                      <a:srgbClr val="819E97">
                        <a:alpha val="100000"/>
                      </a:srgbClr>
                    </a:gs>
                    <a:gs pos="100000">
                      <a:srgbClr val="034373"/>
                    </a:gs>
                  </a:gsLst>
                  <a:lin ang="5400000"/>
                </a:gradFill>
                <a:effectLst>
                  <a:outerShdw dist="50800" dir="2700000" algn="bl" rotWithShape="0">
                    <a:srgbClr val="356277"/>
                  </a:outerShdw>
                </a:effectLst>
                <a:latin typeface="方正康体简体" panose="02010601030101010101" charset="-122"/>
                <a:ea typeface="方正康体简体" panose="02010601030101010101" charset="-122"/>
              </a:rPr>
              <a:t>No.4 </a:t>
            </a:r>
            <a:r>
              <a:rPr lang="zh-CN" altLang="en-US" sz="3600" b="1">
                <a:ln w="13462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49000">
                      <a:srgbClr val="819E97">
                        <a:alpha val="100000"/>
                      </a:srgbClr>
                    </a:gs>
                    <a:gs pos="100000">
                      <a:srgbClr val="034373"/>
                    </a:gs>
                  </a:gsLst>
                  <a:lin ang="5400000"/>
                </a:gradFill>
                <a:effectLst>
                  <a:outerShdw dist="50800" dir="2700000" algn="bl" rotWithShape="0">
                    <a:srgbClr val="356277"/>
                  </a:outerShdw>
                </a:effectLst>
                <a:latin typeface="方正康体简体" panose="02010601030101010101" charset="-122"/>
                <a:ea typeface="方正康体简体" panose="02010601030101010101" charset="-122"/>
              </a:rPr>
              <a:t>商人</a:t>
            </a:r>
            <a:r>
              <a:rPr lang="zh-CN" altLang="en-US" sz="3600" b="1">
                <a:ln w="13462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49000">
                      <a:srgbClr val="819E97">
                        <a:alpha val="100000"/>
                      </a:srgbClr>
                    </a:gs>
                    <a:gs pos="100000">
                      <a:srgbClr val="034373"/>
                    </a:gs>
                  </a:gsLst>
                  <a:lin ang="5400000"/>
                </a:gradFill>
                <a:effectLst>
                  <a:outerShdw dist="50800" dir="2700000" algn="bl" rotWithShape="0">
                    <a:srgbClr val="356277"/>
                  </a:outerShdw>
                </a:effectLst>
                <a:latin typeface="方正康体简体" panose="02010601030101010101" charset="-122"/>
                <a:ea typeface="方正康体简体" panose="02010601030101010101" charset="-122"/>
              </a:rPr>
              <a:t>阶层</a:t>
            </a:r>
            <a:endParaRPr lang="zh-CN" altLang="en-US" sz="3600" b="1">
              <a:ln w="13462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rgbClr val="FFF9BB"/>
                  </a:gs>
                  <a:gs pos="49000">
                    <a:srgbClr val="819E97">
                      <a:alpha val="100000"/>
                    </a:srgbClr>
                  </a:gs>
                  <a:gs pos="100000">
                    <a:srgbClr val="034373"/>
                  </a:gs>
                </a:gsLst>
                <a:lin ang="5400000"/>
              </a:gradFill>
              <a:effectLst>
                <a:outerShdw dist="50800" dir="2700000" algn="bl" rotWithShape="0">
                  <a:srgbClr val="356277"/>
                </a:outerShdw>
              </a:effectLst>
              <a:latin typeface="方正康体简体" panose="02010601030101010101" charset="-122"/>
              <a:ea typeface="方正康体简体" panose="02010601030101010101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6" grpId="0" animBg="1"/>
      <p:bldP spid="4" grpId="0" animBg="1"/>
      <p:bldP spid="7" grpId="0" animBg="1"/>
      <p:bldP spid="11" grpId="0" animBg="1"/>
      <p:bldP spid="13" grpId="0"/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1878" y="167005"/>
            <a:ext cx="10943167" cy="863600"/>
          </a:xfrm>
        </p:spPr>
        <p:txBody>
          <a:bodyPr/>
          <a:p>
            <a:r>
              <a:rPr lang="zh-CN" altLang="en-US" sz="3600">
                <a:solidFill>
                  <a:srgbClr val="0000CC"/>
                </a:solidFill>
                <a:latin typeface="方正剪纸简体" panose="03000509000000000000" charset="-122"/>
                <a:ea typeface="方正剪纸简体" panose="03000509000000000000" charset="-122"/>
                <a:sym typeface="+mn-ea"/>
              </a:rPr>
              <a:t>阅读材料，思考农工商的关系问题？</a:t>
            </a:r>
            <a:endParaRPr lang="zh-CN" altLang="en-US" sz="3600">
              <a:solidFill>
                <a:srgbClr val="0000CC"/>
              </a:solidFill>
              <a:latin typeface="方正剪纸简体" panose="03000509000000000000" charset="-122"/>
              <a:ea typeface="方正剪纸简体" panose="03000509000000000000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2090" y="837565"/>
            <a:ext cx="11587480" cy="5543550"/>
          </a:xfrm>
        </p:spPr>
        <p:txBody>
          <a:bodyPr/>
          <a:p>
            <a:r>
              <a:rPr lang="zh-CN" altLang="en-US" sz="2800"/>
              <a:t>材料一：</a:t>
            </a:r>
            <a:r>
              <a:rPr lang="zh-CN" altLang="en-US" sz="2800">
                <a:latin typeface="方正少儿简体" panose="03000509000000000000" charset="-122"/>
                <a:ea typeface="方正少儿简体" panose="03000509000000000000" charset="-122"/>
              </a:rPr>
              <a:t>宋人陈亮说：“商藉农而立，农赖商而行”。</a:t>
            </a:r>
            <a:endParaRPr lang="zh-CN" altLang="en-US" sz="2800">
              <a:latin typeface="方正少儿简体" panose="03000509000000000000" charset="-122"/>
              <a:ea typeface="方正少儿简体" panose="03000509000000000000" charset="-122"/>
            </a:endParaRPr>
          </a:p>
          <a:p>
            <a:r>
              <a:rPr lang="zh-CN" altLang="en-US" sz="2800"/>
              <a:t>材料二：</a:t>
            </a:r>
            <a:r>
              <a:rPr lang="zh-CN" altLang="en-US" sz="2800">
                <a:latin typeface="方正少儿简体" panose="03000509000000000000" charset="-122"/>
                <a:ea typeface="方正少儿简体" panose="03000509000000000000" charset="-122"/>
              </a:rPr>
              <a:t>明末清初思想家黄宗羲认为：“世儒不察，以工商为末，妄议抑之。夫工固圣王之所欲来(想要的)，商又使其愿出于途者(指流通)，盖皆本者。”</a:t>
            </a:r>
            <a:endParaRPr lang="zh-CN" altLang="en-US" sz="2800">
              <a:latin typeface="方正少儿简体" panose="03000509000000000000" charset="-122"/>
              <a:ea typeface="方正少儿简体" panose="03000509000000000000" charset="-122"/>
            </a:endParaRPr>
          </a:p>
          <a:p>
            <a:r>
              <a:rPr lang="zh-CN" altLang="en-US" sz="2800"/>
              <a:t>材料三：</a:t>
            </a:r>
            <a:r>
              <a:rPr lang="zh-CN" altLang="en-US" sz="2800">
                <a:latin typeface="方正少儿简体" panose="03000509000000000000" charset="-122"/>
                <a:ea typeface="方正少儿简体" panose="03000509000000000000" charset="-122"/>
              </a:rPr>
              <a:t>清雍正帝说：“我国家休养生息，数十年来，户口日繁，而土地止有此数，非率天下农民竭力耕耘，兼收倍获，欲家室盈宁，必不可得……朕观四民(指士、农、工、商)之业，士之外，农为最贵。凡士工商贾，皆赖食于农，以故农为天下之本务，而工贾皆其末也。今若于器用服玩，争尚华巧，必将多用工匠。市肆之中多一工作之人，即田亩之中少一耕稼之人。”</a:t>
            </a:r>
            <a:endParaRPr lang="zh-CN" altLang="en-US" sz="2800">
              <a:latin typeface="方正少儿简体" panose="03000509000000000000" charset="-122"/>
              <a:ea typeface="方正少儿简体" panose="03000509000000000000" charset="-122"/>
            </a:endParaRPr>
          </a:p>
          <a:p>
            <a:endParaRPr lang="zh-CN" altLang="en-US">
              <a:latin typeface="方正少儿简体" panose="03000509000000000000" charset="-122"/>
              <a:ea typeface="方正少儿简体" panose="03000509000000000000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0833" y="323850"/>
            <a:ext cx="10943167" cy="863600"/>
          </a:xfrm>
        </p:spPr>
        <p:txBody>
          <a:bodyPr/>
          <a:p>
            <a:r>
              <a:rPr lang="zh-CN" altLang="en-US" sz="4400">
                <a:latin typeface="方正大黑简体" panose="02010601030101010101" charset="-122"/>
                <a:ea typeface="方正大黑简体" panose="02010601030101010101" charset="-122"/>
                <a:sym typeface="+mn-ea"/>
              </a:rPr>
              <a:t>一、中国古代商业的发展。</a:t>
            </a:r>
            <a:endParaRPr lang="zh-CN" altLang="en-US" sz="4400">
              <a:latin typeface="方正大黑简体" panose="02010601030101010101" charset="-122"/>
              <a:ea typeface="方正大黑简体" panose="02010601030101010101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4205" y="937895"/>
            <a:ext cx="11176635" cy="5376545"/>
          </a:xfrm>
        </p:spPr>
        <p:txBody>
          <a:bodyPr/>
          <a:p>
            <a:endParaRPr lang="zh-CN" altLang="en-US" sz="2800">
              <a:latin typeface="方正康体简体" panose="02010601030101010101" charset="-122"/>
              <a:ea typeface="方正康体简体" panose="02010601030101010101" charset="-122"/>
              <a:sym typeface="+mn-ea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graphicFrame>
        <p:nvGraphicFramePr>
          <p:cNvPr id="4" name="表格 3"/>
          <p:cNvGraphicFramePr/>
          <p:nvPr/>
        </p:nvGraphicFramePr>
        <p:xfrm>
          <a:off x="825500" y="1058545"/>
          <a:ext cx="1107821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6910"/>
                <a:gridCol w="9131300"/>
              </a:tblGrid>
              <a:tr h="5791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 i="0">
                          <a:solidFill>
                            <a:schemeClr val="bg1"/>
                          </a:solidFill>
                          <a:latin typeface="方正粗活意简体" panose="03000509000000000000" charset="-122"/>
                          <a:ea typeface="方正粗活意简体" panose="03000509000000000000" charset="-122"/>
                        </a:rPr>
                        <a:t>时间</a:t>
                      </a:r>
                      <a:endParaRPr lang="zh-CN" altLang="en-US" sz="3200" i="0">
                        <a:solidFill>
                          <a:schemeClr val="bg1"/>
                        </a:solidFill>
                        <a:latin typeface="方正粗活意简体" panose="03000509000000000000" charset="-122"/>
                        <a:ea typeface="方正粗活意简体" panose="03000509000000000000" charset="-122"/>
                      </a:endParaRPr>
                    </a:p>
                  </a:txBody>
                  <a:tcPr anchor="ctr" anchorCtr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 i="0">
                          <a:solidFill>
                            <a:schemeClr val="bg1"/>
                          </a:solidFill>
                          <a:latin typeface="方正粗活意简体" panose="03000509000000000000" charset="-122"/>
                          <a:ea typeface="方正粗活意简体" panose="03000509000000000000" charset="-122"/>
                        </a:rPr>
                        <a:t>商业发展的表现</a:t>
                      </a:r>
                      <a:endParaRPr lang="zh-CN" altLang="en-US" sz="3200" i="0">
                        <a:solidFill>
                          <a:schemeClr val="bg1"/>
                        </a:solidFill>
                        <a:latin typeface="方正粗活意简体" panose="03000509000000000000" charset="-122"/>
                        <a:ea typeface="方正粗活意简体" panose="03000509000000000000" charset="-122"/>
                      </a:endParaRPr>
                    </a:p>
                  </a:txBody>
                  <a:tcPr anchor="ctr" anchorCtr="0">
                    <a:solidFill>
                      <a:schemeClr val="tx1"/>
                    </a:solidFill>
                  </a:tcPr>
                </a:tc>
              </a:tr>
              <a:tr h="5791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 i="0">
                          <a:solidFill>
                            <a:schemeClr val="bg1"/>
                          </a:solidFill>
                          <a:latin typeface="方正苏新诗柳楷简体" panose="02000000000000000000" charset="-122"/>
                          <a:ea typeface="方正苏新诗柳楷简体" panose="02000000000000000000" charset="-122"/>
                        </a:rPr>
                        <a:t>商朝</a:t>
                      </a:r>
                      <a:endParaRPr lang="zh-CN" altLang="en-US" sz="3200" i="0">
                        <a:solidFill>
                          <a:schemeClr val="bg1"/>
                        </a:solidFill>
                        <a:latin typeface="方正苏新诗柳楷简体" panose="02000000000000000000" charset="-122"/>
                        <a:ea typeface="方正苏新诗柳楷简体" panose="02000000000000000000" charset="-122"/>
                      </a:endParaRPr>
                    </a:p>
                  </a:txBody>
                  <a:tcPr anchor="ctr" anchorCtr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 i="0">
                          <a:solidFill>
                            <a:schemeClr val="bg1"/>
                          </a:solidFill>
                          <a:latin typeface="方正苏新诗柳楷简体" panose="02000000000000000000" charset="-122"/>
                          <a:ea typeface="方正苏新诗柳楷简体" panose="02000000000000000000" charset="-122"/>
                        </a:rPr>
                        <a:t>职业商人与最早的货币产生。</a:t>
                      </a:r>
                      <a:endParaRPr lang="zh-CN" altLang="en-US" sz="3200" i="0">
                        <a:solidFill>
                          <a:schemeClr val="bg1"/>
                        </a:solidFill>
                        <a:latin typeface="方正苏新诗柳楷简体" panose="02000000000000000000" charset="-122"/>
                        <a:ea typeface="方正苏新诗柳楷简体" panose="02000000000000000000" charset="-122"/>
                      </a:endParaRPr>
                    </a:p>
                  </a:txBody>
                  <a:tcPr anchor="ctr" anchorCtr="0">
                    <a:solidFill>
                      <a:schemeClr val="tx1"/>
                    </a:solidFill>
                  </a:tcPr>
                </a:tc>
              </a:tr>
              <a:tr h="5791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 i="0">
                          <a:solidFill>
                            <a:schemeClr val="bg1"/>
                          </a:solidFill>
                          <a:latin typeface="方正苏新诗柳楷简体" panose="02000000000000000000" charset="-122"/>
                          <a:ea typeface="方正苏新诗柳楷简体" panose="02000000000000000000" charset="-122"/>
                        </a:rPr>
                        <a:t>西周</a:t>
                      </a:r>
                      <a:endParaRPr lang="zh-CN" altLang="en-US" sz="3200" i="0">
                        <a:solidFill>
                          <a:schemeClr val="bg1"/>
                        </a:solidFill>
                        <a:latin typeface="方正苏新诗柳楷简体" panose="02000000000000000000" charset="-122"/>
                        <a:ea typeface="方正苏新诗柳楷简体" panose="02000000000000000000" charset="-122"/>
                      </a:endParaRPr>
                    </a:p>
                  </a:txBody>
                  <a:tcPr anchor="ctr" anchorCtr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 i="0">
                          <a:solidFill>
                            <a:schemeClr val="bg1"/>
                          </a:solidFill>
                          <a:latin typeface="方正苏新诗柳楷简体" panose="02000000000000000000" charset="-122"/>
                          <a:ea typeface="方正苏新诗柳楷简体" panose="02000000000000000000" charset="-122"/>
                        </a:rPr>
                        <a:t>实行</a:t>
                      </a:r>
                      <a:r>
                        <a:rPr lang="en-US" altLang="zh-CN" sz="3200" i="0">
                          <a:solidFill>
                            <a:schemeClr val="bg1"/>
                          </a:solidFill>
                          <a:latin typeface="方正苏新诗柳楷简体" panose="02000000000000000000" charset="-122"/>
                          <a:ea typeface="方正苏新诗柳楷简体" panose="02000000000000000000" charset="-122"/>
                        </a:rPr>
                        <a:t>“</a:t>
                      </a:r>
                      <a:r>
                        <a:rPr lang="zh-CN" altLang="en-US" sz="3200" i="0">
                          <a:solidFill>
                            <a:schemeClr val="bg1"/>
                          </a:solidFill>
                          <a:latin typeface="方正苏新诗柳楷简体" panose="02000000000000000000" charset="-122"/>
                          <a:ea typeface="方正苏新诗柳楷简体" panose="02000000000000000000" charset="-122"/>
                        </a:rPr>
                        <a:t>工商食官</a:t>
                      </a:r>
                      <a:r>
                        <a:rPr lang="en-US" altLang="zh-CN" sz="3200" i="0">
                          <a:solidFill>
                            <a:schemeClr val="bg1"/>
                          </a:solidFill>
                          <a:latin typeface="方正苏新诗柳楷简体" panose="02000000000000000000" charset="-122"/>
                          <a:ea typeface="方正苏新诗柳楷简体" panose="02000000000000000000" charset="-122"/>
                        </a:rPr>
                        <a:t>”</a:t>
                      </a:r>
                      <a:r>
                        <a:rPr lang="zh-CN" altLang="en-US" sz="3200" i="0">
                          <a:solidFill>
                            <a:schemeClr val="bg1"/>
                          </a:solidFill>
                          <a:latin typeface="方正苏新诗柳楷简体" panose="02000000000000000000" charset="-122"/>
                          <a:ea typeface="方正苏新诗柳楷简体" panose="02000000000000000000" charset="-122"/>
                        </a:rPr>
                        <a:t>，政府统一管理商业。</a:t>
                      </a:r>
                      <a:endParaRPr lang="zh-CN" altLang="en-US" sz="3200" i="0">
                        <a:solidFill>
                          <a:schemeClr val="bg1"/>
                        </a:solidFill>
                        <a:latin typeface="方正苏新诗柳楷简体" panose="02000000000000000000" charset="-122"/>
                        <a:ea typeface="方正苏新诗柳楷简体" panose="02000000000000000000" charset="-122"/>
                      </a:endParaRPr>
                    </a:p>
                  </a:txBody>
                  <a:tcPr anchor="ctr" anchorCtr="0">
                    <a:solidFill>
                      <a:schemeClr val="tx1"/>
                    </a:solidFill>
                  </a:tcPr>
                </a:tc>
              </a:tr>
              <a:tr h="5791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 i="0">
                          <a:solidFill>
                            <a:schemeClr val="bg1"/>
                          </a:solidFill>
                          <a:latin typeface="方正苏新诗柳楷简体" panose="02000000000000000000" charset="-122"/>
                          <a:ea typeface="方正苏新诗柳楷简体" panose="02000000000000000000" charset="-122"/>
                        </a:rPr>
                        <a:t>春秋战国</a:t>
                      </a:r>
                      <a:endParaRPr lang="zh-CN" altLang="en-US" sz="3200" i="0">
                        <a:solidFill>
                          <a:schemeClr val="bg1"/>
                        </a:solidFill>
                        <a:latin typeface="方正苏新诗柳楷简体" panose="02000000000000000000" charset="-122"/>
                        <a:ea typeface="方正苏新诗柳楷简体" panose="02000000000000000000" charset="-122"/>
                      </a:endParaRPr>
                    </a:p>
                  </a:txBody>
                  <a:tcPr anchor="ctr" anchorCtr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 i="0">
                          <a:solidFill>
                            <a:schemeClr val="bg1"/>
                          </a:solidFill>
                          <a:latin typeface="方正苏新诗柳楷简体" panose="02000000000000000000" charset="-122"/>
                          <a:ea typeface="方正苏新诗柳楷简体" panose="02000000000000000000" charset="-122"/>
                        </a:rPr>
                        <a:t>私商取代官商；出现许多大商人与都会。</a:t>
                      </a:r>
                      <a:endParaRPr lang="zh-CN" altLang="en-US" sz="3200" i="0">
                        <a:solidFill>
                          <a:schemeClr val="bg1"/>
                        </a:solidFill>
                        <a:latin typeface="方正苏新诗柳楷简体" panose="02000000000000000000" charset="-122"/>
                        <a:ea typeface="方正苏新诗柳楷简体" panose="02000000000000000000" charset="-122"/>
                      </a:endParaRPr>
                    </a:p>
                  </a:txBody>
                  <a:tcPr anchor="ctr" anchorCtr="0">
                    <a:solidFill>
                      <a:schemeClr val="tx1"/>
                    </a:solidFill>
                  </a:tcPr>
                </a:tc>
              </a:tr>
              <a:tr h="5791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 i="0">
                          <a:solidFill>
                            <a:schemeClr val="bg1"/>
                          </a:solidFill>
                          <a:latin typeface="方正苏新诗柳楷简体" panose="02000000000000000000" charset="-122"/>
                          <a:ea typeface="方正苏新诗柳楷简体" panose="02000000000000000000" charset="-122"/>
                        </a:rPr>
                        <a:t>隋唐</a:t>
                      </a:r>
                      <a:endParaRPr lang="zh-CN" altLang="en-US" sz="3200" i="0">
                        <a:solidFill>
                          <a:schemeClr val="bg1"/>
                        </a:solidFill>
                        <a:latin typeface="方正苏新诗柳楷简体" panose="02000000000000000000" charset="-122"/>
                        <a:ea typeface="方正苏新诗柳楷简体" panose="02000000000000000000" charset="-122"/>
                      </a:endParaRPr>
                    </a:p>
                  </a:txBody>
                  <a:tcPr anchor="ctr" anchorCtr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 i="0">
                          <a:solidFill>
                            <a:schemeClr val="bg1"/>
                          </a:solidFill>
                          <a:latin typeface="方正苏新诗柳楷简体" panose="02000000000000000000" charset="-122"/>
                          <a:ea typeface="方正苏新诗柳楷简体" panose="02000000000000000000" charset="-122"/>
                        </a:rPr>
                        <a:t>对外贸易繁荣；出现了邸店、柜坊与飞钱。</a:t>
                      </a:r>
                      <a:endParaRPr lang="zh-CN" altLang="en-US" sz="3200" i="0">
                        <a:solidFill>
                          <a:schemeClr val="bg1"/>
                        </a:solidFill>
                        <a:latin typeface="方正苏新诗柳楷简体" panose="02000000000000000000" charset="-122"/>
                        <a:ea typeface="方正苏新诗柳楷简体" panose="02000000000000000000" charset="-122"/>
                      </a:endParaRPr>
                    </a:p>
                  </a:txBody>
                  <a:tcPr anchor="ctr" anchorCtr="0">
                    <a:solidFill>
                      <a:schemeClr val="tx1"/>
                    </a:solidFill>
                  </a:tcPr>
                </a:tc>
              </a:tr>
              <a:tr h="5791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 i="0">
                          <a:solidFill>
                            <a:schemeClr val="bg1"/>
                          </a:solidFill>
                          <a:latin typeface="方正苏新诗柳楷简体" panose="02000000000000000000" charset="-122"/>
                          <a:ea typeface="方正苏新诗柳楷简体" panose="02000000000000000000" charset="-122"/>
                        </a:rPr>
                        <a:t>两宋</a:t>
                      </a:r>
                      <a:endParaRPr lang="zh-CN" altLang="en-US" sz="3200" i="0">
                        <a:solidFill>
                          <a:schemeClr val="bg1"/>
                        </a:solidFill>
                        <a:latin typeface="方正苏新诗柳楷简体" panose="02000000000000000000" charset="-122"/>
                        <a:ea typeface="方正苏新诗柳楷简体" panose="02000000000000000000" charset="-122"/>
                      </a:endParaRPr>
                    </a:p>
                  </a:txBody>
                  <a:tcPr anchor="ctr" anchorCtr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 i="0">
                          <a:solidFill>
                            <a:schemeClr val="bg1"/>
                          </a:solidFill>
                          <a:latin typeface="方正苏新诗柳楷简体" panose="02000000000000000000" charset="-122"/>
                          <a:ea typeface="方正苏新诗柳楷简体" panose="02000000000000000000" charset="-122"/>
                        </a:rPr>
                        <a:t>出现了纸币：交子与会子；商税成为重要的财源。</a:t>
                      </a:r>
                      <a:endParaRPr lang="en-US" altLang="zh-CN" sz="3200" i="0">
                        <a:solidFill>
                          <a:schemeClr val="bg1"/>
                        </a:solidFill>
                        <a:latin typeface="方正苏新诗柳楷简体" panose="02000000000000000000" charset="-122"/>
                        <a:ea typeface="方正苏新诗柳楷简体" panose="02000000000000000000" charset="-122"/>
                      </a:endParaRPr>
                    </a:p>
                  </a:txBody>
                  <a:tcPr anchor="ctr" anchorCtr="0">
                    <a:solidFill>
                      <a:schemeClr val="tx1"/>
                    </a:solidFill>
                  </a:tcPr>
                </a:tc>
              </a:tr>
              <a:tr h="7010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 i="0">
                          <a:solidFill>
                            <a:schemeClr val="bg1"/>
                          </a:solidFill>
                          <a:latin typeface="方正苏新诗柳楷简体" panose="02000000000000000000" charset="-122"/>
                          <a:ea typeface="方正苏新诗柳楷简体" panose="02000000000000000000" charset="-122"/>
                        </a:rPr>
                        <a:t>元代</a:t>
                      </a:r>
                      <a:endParaRPr lang="zh-CN" altLang="en-US" sz="3200" i="0">
                        <a:solidFill>
                          <a:schemeClr val="bg1"/>
                        </a:solidFill>
                        <a:latin typeface="方正苏新诗柳楷简体" panose="02000000000000000000" charset="-122"/>
                        <a:ea typeface="方正苏新诗柳楷简体" panose="02000000000000000000" charset="-122"/>
                      </a:endParaRPr>
                    </a:p>
                  </a:txBody>
                  <a:tcPr anchor="ctr" anchorCtr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 i="0">
                          <a:solidFill>
                            <a:schemeClr val="bg1"/>
                          </a:solidFill>
                          <a:latin typeface="方正苏新诗柳楷简体" panose="02000000000000000000" charset="-122"/>
                          <a:ea typeface="方正苏新诗柳楷简体" panose="02000000000000000000" charset="-122"/>
                        </a:rPr>
                        <a:t>纸币广泛流通；元大都成为国际性商业大都会。</a:t>
                      </a:r>
                      <a:endParaRPr lang="zh-CN" altLang="en-US" sz="3200" i="0">
                        <a:solidFill>
                          <a:schemeClr val="bg1"/>
                        </a:solidFill>
                        <a:latin typeface="方正苏新诗柳楷简体" panose="02000000000000000000" charset="-122"/>
                        <a:ea typeface="方正苏新诗柳楷简体" panose="02000000000000000000" charset="-122"/>
                      </a:endParaRPr>
                    </a:p>
                  </a:txBody>
                  <a:tcPr anchor="ctr" anchorCtr="0">
                    <a:solidFill>
                      <a:schemeClr val="tx1"/>
                    </a:solidFill>
                  </a:tcPr>
                </a:tc>
              </a:tr>
              <a:tr h="7010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 i="0">
                          <a:solidFill>
                            <a:schemeClr val="bg1"/>
                          </a:solidFill>
                          <a:latin typeface="方正苏新诗柳楷简体" panose="02000000000000000000" charset="-122"/>
                          <a:ea typeface="方正苏新诗柳楷简体" panose="02000000000000000000" charset="-122"/>
                        </a:rPr>
                        <a:t>明清</a:t>
                      </a:r>
                      <a:endParaRPr lang="zh-CN" altLang="en-US" sz="3200" i="0">
                        <a:solidFill>
                          <a:schemeClr val="bg1"/>
                        </a:solidFill>
                        <a:latin typeface="方正苏新诗柳楷简体" panose="02000000000000000000" charset="-122"/>
                        <a:ea typeface="方正苏新诗柳楷简体" panose="02000000000000000000" charset="-122"/>
                      </a:endParaRPr>
                    </a:p>
                  </a:txBody>
                  <a:tcPr anchor="ctr" anchorCtr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i="0">
                          <a:solidFill>
                            <a:schemeClr val="bg1"/>
                          </a:solidFill>
                          <a:latin typeface="方正苏新诗柳楷简体" panose="02000000000000000000" charset="-122"/>
                          <a:ea typeface="方正苏新诗柳楷简体" panose="02000000000000000000" charset="-122"/>
                        </a:rPr>
                        <a:t>市镇兴起；农产品进入市场；白银成为主要货币；商帮出现。</a:t>
                      </a:r>
                      <a:endParaRPr lang="zh-CN" altLang="en-US" sz="2400" i="0">
                        <a:solidFill>
                          <a:schemeClr val="bg1"/>
                        </a:solidFill>
                        <a:latin typeface="方正苏新诗柳楷简体" panose="02000000000000000000" charset="-122"/>
                        <a:ea typeface="方正苏新诗柳楷简体" panose="02000000000000000000" charset="-122"/>
                      </a:endParaRPr>
                    </a:p>
                  </a:txBody>
                  <a:tcPr anchor="ctr" anchorCtr="0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2890" y="106680"/>
            <a:ext cx="11664315" cy="6550660"/>
          </a:xfrm>
        </p:spPr>
        <p:txBody>
          <a:bodyPr/>
          <a:p>
            <a:r>
              <a:rPr lang="zh-CN" altLang="en-US">
                <a:sym typeface="+mn-ea"/>
              </a:rPr>
              <a:t>请回答：</a:t>
            </a:r>
            <a:endParaRPr lang="zh-CN" altLang="en-US">
              <a:sym typeface="+mn-ea"/>
            </a:endParaRPr>
          </a:p>
          <a:p>
            <a:r>
              <a:rPr lang="zh-CN" altLang="en-US">
                <a:latin typeface="方正少儿简体" panose="03000509000000000000" charset="-122"/>
                <a:ea typeface="方正少儿简体" panose="03000509000000000000" charset="-122"/>
                <a:sym typeface="+mn-ea"/>
              </a:rPr>
              <a:t>①陈亮的观点是否正确，说明了什么？</a:t>
            </a:r>
            <a:endParaRPr lang="zh-CN" altLang="en-US">
              <a:latin typeface="方正少儿简体" panose="03000509000000000000" charset="-122"/>
              <a:ea typeface="方正少儿简体" panose="03000509000000000000" charset="-122"/>
            </a:endParaRPr>
          </a:p>
          <a:p>
            <a:r>
              <a:rPr lang="zh-CN" altLang="en-US">
                <a:latin typeface="方正少儿简体" panose="03000509000000000000" charset="-122"/>
                <a:ea typeface="方正少儿简体" panose="03000509000000000000" charset="-122"/>
                <a:sym typeface="+mn-ea"/>
              </a:rPr>
              <a:t>②从材料二、三中分别归纳黄宗羲和雍正帝的观点。</a:t>
            </a:r>
            <a:endParaRPr lang="zh-CN" altLang="en-US">
              <a:latin typeface="方正少儿简体" panose="03000509000000000000" charset="-122"/>
              <a:ea typeface="方正少儿简体" panose="03000509000000000000" charset="-122"/>
            </a:endParaRPr>
          </a:p>
          <a:p>
            <a:r>
              <a:rPr lang="zh-CN" altLang="en-US">
                <a:latin typeface="方正少儿简体" panose="03000509000000000000" charset="-122"/>
                <a:ea typeface="方正少儿简体" panose="03000509000000000000" charset="-122"/>
                <a:sym typeface="+mn-ea"/>
              </a:rPr>
              <a:t>③简要评价黄宗羲和雍正帝的观点。</a:t>
            </a:r>
            <a:endParaRPr lang="zh-CN" altLang="en-US">
              <a:latin typeface="方正少儿简体" panose="03000509000000000000" charset="-122"/>
              <a:ea typeface="方正少儿简体" panose="03000509000000000000" charset="-122"/>
            </a:endParaRPr>
          </a:p>
          <a:p>
            <a:r>
              <a:rPr lang="zh-CN" altLang="en-US">
                <a:latin typeface="方正少儿简体" panose="03000509000000000000" charset="-122"/>
                <a:ea typeface="方正少儿简体" panose="03000509000000000000" charset="-122"/>
                <a:sym typeface="+mn-ea"/>
              </a:rPr>
              <a:t>④有一种观点认为“无农不稳，无工不富，无商不活”，今天在建设社会主义的过程中，我们应如何正确看待农、工、商三者的关系？</a:t>
            </a:r>
            <a:endParaRPr lang="zh-CN" altLang="en-US">
              <a:latin typeface="方正少儿简体" panose="03000509000000000000" charset="-122"/>
              <a:ea typeface="方正少儿简体" panose="03000509000000000000" charset="-122"/>
              <a:sym typeface="+mn-ea"/>
            </a:endParaRPr>
          </a:p>
          <a:p>
            <a:r>
              <a:rPr lang="zh-CN" altLang="en-US"/>
              <a:t>答案：</a:t>
            </a:r>
            <a:endParaRPr lang="zh-CN" altLang="en-US"/>
          </a:p>
          <a:p>
            <a:r>
              <a:rPr lang="zh-CN" altLang="en-US">
                <a:latin typeface="方正少儿简体" panose="03000509000000000000" charset="-122"/>
                <a:ea typeface="方正少儿简体" panose="03000509000000000000" charset="-122"/>
              </a:rPr>
              <a:t>①他的观点是正确的。说明了农工商之间相互依存和相互促进的内在联系。</a:t>
            </a:r>
            <a:endParaRPr lang="zh-CN" altLang="en-US">
              <a:latin typeface="方正少儿简体" panose="03000509000000000000" charset="-122"/>
              <a:ea typeface="方正少儿简体" panose="03000509000000000000" charset="-122"/>
            </a:endParaRPr>
          </a:p>
          <a:p>
            <a:r>
              <a:rPr lang="zh-CN" altLang="en-US">
                <a:latin typeface="方正少儿简体" panose="03000509000000000000" charset="-122"/>
                <a:ea typeface="方正少儿简体" panose="03000509000000000000" charset="-122"/>
              </a:rPr>
              <a:t>②农工商皆本；重农抑商。</a:t>
            </a:r>
            <a:endParaRPr lang="zh-CN" altLang="en-US">
              <a:latin typeface="方正少儿简体" panose="03000509000000000000" charset="-122"/>
              <a:ea typeface="方正少儿简体" panose="03000509000000000000" charset="-122"/>
            </a:endParaRPr>
          </a:p>
          <a:p>
            <a:r>
              <a:rPr lang="zh-CN" altLang="en-US">
                <a:latin typeface="方正少儿简体" panose="03000509000000000000" charset="-122"/>
                <a:ea typeface="方正少儿简体" panose="03000509000000000000" charset="-122"/>
              </a:rPr>
              <a:t>③黄宗羲的观点有利于商品经济、资本主义萌芽的发展，是历史的进步。雍正帝的观点不利于社会经济的发展，是落后的，为维护封建统治。</a:t>
            </a:r>
            <a:endParaRPr lang="zh-CN" altLang="en-US">
              <a:latin typeface="方正少儿简体" panose="03000509000000000000" charset="-122"/>
              <a:ea typeface="方正少儿简体" panose="03000509000000000000" charset="-122"/>
            </a:endParaRPr>
          </a:p>
          <a:p>
            <a:r>
              <a:rPr lang="zh-CN" altLang="en-US">
                <a:latin typeface="方正少儿简体" panose="03000509000000000000" charset="-122"/>
                <a:ea typeface="方正少儿简体" panose="03000509000000000000" charset="-122"/>
              </a:rPr>
              <a:t>④在坚持农业为基础地位的同时，还应大力发展工商业；只有坚持国民经济各部门综合平衡，按比例协调发展，才是国家富强之本。</a:t>
            </a:r>
            <a:endParaRPr lang="zh-CN" altLang="en-US">
              <a:latin typeface="方正少儿简体" panose="03000509000000000000" charset="-122"/>
              <a:ea typeface="方正少儿简体" panose="03000509000000000000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0985" y="323850"/>
            <a:ext cx="5142230" cy="2475865"/>
          </a:xfrm>
        </p:spPr>
        <p:txBody>
          <a:bodyPr/>
          <a:p>
            <a:pPr algn="ctr"/>
            <a:r>
              <a:rPr lang="zh-CN" altLang="zh-CN" sz="7200" i="1" u="sng">
                <a:latin typeface="方正行楷简体" panose="02010601030101010101" charset="-122"/>
                <a:ea typeface="方正行楷简体" panose="02010601030101010101" charset="-122"/>
              </a:rPr>
              <a:t>唐代</a:t>
            </a:r>
            <a:br>
              <a:rPr lang="zh-CN" altLang="zh-CN" sz="7200" i="1" u="sng">
                <a:latin typeface="方正行楷简体" panose="02010601030101010101" charset="-122"/>
                <a:ea typeface="方正行楷简体" panose="02010601030101010101" charset="-122"/>
              </a:rPr>
            </a:br>
            <a:r>
              <a:rPr lang="zh-CN" altLang="zh-CN" sz="7200" i="1" u="sng">
                <a:latin typeface="方正行楷简体" panose="02010601030101010101" charset="-122"/>
                <a:ea typeface="方正行楷简体" panose="02010601030101010101" charset="-122"/>
              </a:rPr>
              <a:t>商业的发展</a:t>
            </a:r>
            <a:endParaRPr lang="zh-CN" altLang="zh-CN" sz="7200" i="1" u="sng">
              <a:latin typeface="方正行楷简体" panose="02010601030101010101" charset="-122"/>
              <a:ea typeface="方正行楷简体" panose="02010601030101010101" charset="-122"/>
            </a:endParaRPr>
          </a:p>
        </p:txBody>
      </p:sp>
      <p:pic>
        <p:nvPicPr>
          <p:cNvPr id="5" name="内容占位符 4" descr="唐朝邸店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715" y="3107690"/>
            <a:ext cx="5878195" cy="3756025"/>
          </a:xfrm>
          <a:prstGeom prst="rect">
            <a:avLst/>
          </a:prstGeom>
        </p:spPr>
      </p:pic>
      <p:pic>
        <p:nvPicPr>
          <p:cNvPr id="6" name="图片 5" descr="feiqi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3275" y="3107690"/>
            <a:ext cx="6295390" cy="3756025"/>
          </a:xfrm>
          <a:prstGeom prst="rect">
            <a:avLst/>
          </a:prstGeom>
        </p:spPr>
      </p:pic>
      <p:pic>
        <p:nvPicPr>
          <p:cNvPr id="7" name="图片 6" descr="guifa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275" y="15875"/>
            <a:ext cx="6295390" cy="3091815"/>
          </a:xfrm>
          <a:prstGeom prst="rect">
            <a:avLst/>
          </a:prstGeom>
        </p:spPr>
      </p:pic>
      <p:pic>
        <p:nvPicPr>
          <p:cNvPr id="8" name="图片 7" descr="timg 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3910" y="4977130"/>
            <a:ext cx="1937385" cy="188658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55880" y="6033770"/>
            <a:ext cx="3243580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800" b="1">
                <a:solidFill>
                  <a:schemeClr val="bg1"/>
                </a:solidFill>
                <a:effectLst>
                  <a:glow rad="139700">
                    <a:srgbClr val="70AD47">
                      <a:alpha val="40000"/>
                      <a:satMod val="175000"/>
                    </a:srgbClr>
                  </a:glow>
                </a:effectLst>
                <a:latin typeface="方正少儿简体" panose="03000509000000000000" charset="-122"/>
                <a:ea typeface="方正少儿简体" panose="03000509000000000000" charset="-122"/>
              </a:rPr>
              <a:t>唐代</a:t>
            </a:r>
            <a:r>
              <a:rPr lang="en-US" altLang="zh-CN" sz="4800" b="1">
                <a:solidFill>
                  <a:schemeClr val="bg1"/>
                </a:solidFill>
                <a:effectLst>
                  <a:glow rad="139700">
                    <a:srgbClr val="70AD47">
                      <a:alpha val="40000"/>
                      <a:satMod val="175000"/>
                    </a:srgbClr>
                  </a:glow>
                </a:effectLst>
                <a:latin typeface="方正少儿简体" panose="03000509000000000000" charset="-122"/>
                <a:ea typeface="方正少儿简体" panose="03000509000000000000" charset="-122"/>
              </a:rPr>
              <a:t>—</a:t>
            </a:r>
            <a:r>
              <a:rPr lang="zh-CN" altLang="en-US" sz="4800" b="1">
                <a:solidFill>
                  <a:schemeClr val="bg1"/>
                </a:solidFill>
                <a:effectLst>
                  <a:glow rad="139700">
                    <a:srgbClr val="70AD47">
                      <a:alpha val="40000"/>
                      <a:satMod val="175000"/>
                    </a:srgbClr>
                  </a:glow>
                </a:effectLst>
                <a:latin typeface="方正少儿简体" panose="03000509000000000000" charset="-122"/>
                <a:ea typeface="方正少儿简体" panose="03000509000000000000" charset="-122"/>
              </a:rPr>
              <a:t>邸店</a:t>
            </a:r>
            <a:endParaRPr lang="zh-CN" altLang="en-US" sz="4800" b="1">
              <a:solidFill>
                <a:schemeClr val="bg1"/>
              </a:solidFill>
              <a:effectLst>
                <a:glow rad="139700">
                  <a:srgbClr val="70AD47">
                    <a:alpha val="40000"/>
                    <a:satMod val="175000"/>
                  </a:srgbClr>
                </a:glow>
              </a:effectLst>
              <a:latin typeface="方正少儿简体" panose="03000509000000000000" charset="-122"/>
              <a:ea typeface="方正少儿简体" panose="03000509000000000000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804150" y="2390140"/>
            <a:ext cx="4467860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800" b="1">
                <a:solidFill>
                  <a:schemeClr val="bg1"/>
                </a:solidFill>
                <a:effectLst>
                  <a:glow rad="139700">
                    <a:srgbClr val="70AD47">
                      <a:alpha val="40000"/>
                      <a:satMod val="175000"/>
                    </a:srgbClr>
                  </a:glow>
                </a:effectLst>
                <a:latin typeface="方正少儿简体" panose="03000509000000000000" charset="-122"/>
                <a:ea typeface="方正少儿简体" panose="03000509000000000000" charset="-122"/>
              </a:rPr>
              <a:t>银行雏形</a:t>
            </a:r>
            <a:r>
              <a:rPr lang="en-US" altLang="zh-CN" sz="4800" b="1">
                <a:solidFill>
                  <a:schemeClr val="bg1"/>
                </a:solidFill>
                <a:effectLst>
                  <a:glow rad="139700">
                    <a:srgbClr val="70AD47">
                      <a:alpha val="40000"/>
                      <a:satMod val="175000"/>
                    </a:srgbClr>
                  </a:glow>
                </a:effectLst>
                <a:latin typeface="方正少儿简体" panose="03000509000000000000" charset="-122"/>
                <a:ea typeface="方正少儿简体" panose="03000509000000000000" charset="-122"/>
              </a:rPr>
              <a:t>—</a:t>
            </a:r>
            <a:r>
              <a:rPr lang="zh-CN" altLang="en-US" sz="4800" b="1">
                <a:solidFill>
                  <a:schemeClr val="bg1"/>
                </a:solidFill>
                <a:effectLst>
                  <a:glow rad="139700">
                    <a:srgbClr val="70AD47">
                      <a:alpha val="40000"/>
                      <a:satMod val="175000"/>
                    </a:srgbClr>
                  </a:glow>
                </a:effectLst>
                <a:latin typeface="方正少儿简体" panose="03000509000000000000" charset="-122"/>
                <a:ea typeface="方正少儿简体" panose="03000509000000000000" charset="-122"/>
              </a:rPr>
              <a:t>柜坊</a:t>
            </a:r>
            <a:endParaRPr lang="zh-CN" altLang="en-US" sz="4800" b="1">
              <a:solidFill>
                <a:schemeClr val="bg1"/>
              </a:solidFill>
              <a:effectLst>
                <a:glow rad="139700">
                  <a:srgbClr val="70AD47">
                    <a:alpha val="40000"/>
                    <a:satMod val="175000"/>
                  </a:srgbClr>
                </a:glow>
              </a:effectLst>
              <a:latin typeface="方正少儿简体" panose="03000509000000000000" charset="-122"/>
              <a:ea typeface="方正少儿简体" panose="03000509000000000000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t019fde5e68492c0e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0" y="2540"/>
            <a:ext cx="4102100" cy="2937510"/>
          </a:xfrm>
          <a:prstGeom prst="rect">
            <a:avLst/>
          </a:prstGeom>
        </p:spPr>
      </p:pic>
      <p:pic>
        <p:nvPicPr>
          <p:cNvPr id="5" name="图片 4" descr="t01e83c7e1f4d9b02d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760" y="-6985"/>
            <a:ext cx="2129790" cy="2947670"/>
          </a:xfrm>
          <a:prstGeom prst="rect">
            <a:avLst/>
          </a:prstGeom>
        </p:spPr>
      </p:pic>
      <p:pic>
        <p:nvPicPr>
          <p:cNvPr id="8" name="图片 7" descr="01300000249970123442952570345_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180" y="-6985"/>
            <a:ext cx="1846580" cy="2947670"/>
          </a:xfrm>
          <a:prstGeom prst="rect">
            <a:avLst/>
          </a:prstGeom>
        </p:spPr>
      </p:pic>
      <p:pic>
        <p:nvPicPr>
          <p:cNvPr id="2" name="图片 1" descr="14697645108669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3550" y="2540"/>
            <a:ext cx="4072890" cy="293814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08318" y="2967990"/>
            <a:ext cx="5005705" cy="9220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5400" b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方正硬笔行书简体" panose="03000509000000000000" charset="-122"/>
                <a:ea typeface="方正硬笔行书简体" panose="03000509000000000000" charset="-122"/>
              </a:rPr>
              <a:t>宋代的商业革命</a:t>
            </a:r>
            <a:endParaRPr lang="zh-CN" altLang="en-US" sz="5400" b="1">
              <a:ln w="25400">
                <a:solidFill>
                  <a:srgbClr val="861E1D">
                    <a:alpha val="94000"/>
                  </a:srgbClr>
                </a:solidFill>
                <a:prstDash val="solid"/>
              </a:ln>
              <a:gradFill>
                <a:gsLst>
                  <a:gs pos="0">
                    <a:srgbClr val="FFF9BB"/>
                  </a:gs>
                  <a:gs pos="64000">
                    <a:srgbClr val="FCE95F"/>
                  </a:gs>
                  <a:gs pos="100000">
                    <a:srgbClr val="F8AD1C"/>
                  </a:gs>
                </a:gsLst>
                <a:lin ang="5400000"/>
              </a:gradFill>
              <a:effectLst>
                <a:outerShdw blurRad="177800" dist="12700" dir="10200000" sx="102000" sy="102000" algn="bl" rotWithShape="0">
                  <a:srgbClr val="480F08"/>
                </a:outerShdw>
              </a:effectLst>
              <a:latin typeface="方正硬笔行书简体" panose="03000509000000000000" charset="-122"/>
              <a:ea typeface="方正硬笔行书简体" panose="03000509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03755" y="3814445"/>
            <a:ext cx="46558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1.海上丝绸之路的开辟。</a:t>
            </a:r>
            <a:endParaRPr lang="zh-CN" altLang="en-US" sz="2400"/>
          </a:p>
        </p:txBody>
      </p:sp>
      <p:sp>
        <p:nvSpPr>
          <p:cNvPr id="7" name="文本框 6"/>
          <p:cNvSpPr txBox="1"/>
          <p:nvPr/>
        </p:nvSpPr>
        <p:spPr>
          <a:xfrm>
            <a:off x="2103755" y="4274820"/>
            <a:ext cx="8255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2.纸币和信用票据的出现与大量使用。</a:t>
            </a:r>
            <a:endParaRPr lang="zh-CN" altLang="en-US" sz="2400"/>
          </a:p>
        </p:txBody>
      </p:sp>
      <p:sp>
        <p:nvSpPr>
          <p:cNvPr id="9" name="文本框 8"/>
          <p:cNvSpPr txBox="1"/>
          <p:nvPr/>
        </p:nvSpPr>
        <p:spPr>
          <a:xfrm>
            <a:off x="2103755" y="4735195"/>
            <a:ext cx="2540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3.包买商的出现。</a:t>
            </a:r>
            <a:endParaRPr lang="zh-CN" altLang="en-US" sz="2400"/>
          </a:p>
        </p:txBody>
      </p:sp>
      <p:sp>
        <p:nvSpPr>
          <p:cNvPr id="10" name="文本框 9"/>
          <p:cNvSpPr txBox="1"/>
          <p:nvPr/>
        </p:nvSpPr>
        <p:spPr>
          <a:xfrm>
            <a:off x="2103755" y="5255260"/>
            <a:ext cx="68884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4.古典市制的瓦解与近代市制的确立。</a:t>
            </a:r>
            <a:endParaRPr lang="zh-CN" altLang="en-US" sz="2400"/>
          </a:p>
        </p:txBody>
      </p:sp>
      <p:sp>
        <p:nvSpPr>
          <p:cNvPr id="11" name="文本框 10"/>
          <p:cNvSpPr txBox="1"/>
          <p:nvPr/>
        </p:nvSpPr>
        <p:spPr>
          <a:xfrm>
            <a:off x="2103755" y="5715635"/>
            <a:ext cx="972629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5</a:t>
            </a:r>
            <a:r>
              <a:rPr lang="en-US" altLang="zh-CN" sz="2400"/>
              <a:t>.</a:t>
            </a:r>
            <a:r>
              <a:rPr lang="zh-CN" altLang="en-US" sz="2400"/>
              <a:t>围绕大城市的镇市大批出现，形成以大城市为中心、以水陆交通线为网络，以镇市、村市为网络交结点的多级市场结构。</a:t>
            </a:r>
            <a:endParaRPr lang="zh-CN" altLang="en-US" sz="24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白银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26095" y="168275"/>
            <a:ext cx="3665855" cy="2626360"/>
          </a:xfrm>
          <a:prstGeom prst="rect">
            <a:avLst/>
          </a:prstGeom>
        </p:spPr>
      </p:pic>
      <p:pic>
        <p:nvPicPr>
          <p:cNvPr id="3" name="图片 2" descr="明清十大商帮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445" y="2867660"/>
            <a:ext cx="5437505" cy="3736975"/>
          </a:xfrm>
          <a:prstGeom prst="rect">
            <a:avLst/>
          </a:prstGeom>
        </p:spPr>
      </p:pic>
      <p:pic>
        <p:nvPicPr>
          <p:cNvPr id="5" name="图片 4" descr="timg (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05" y="2867660"/>
            <a:ext cx="5831840" cy="3664585"/>
          </a:xfrm>
          <a:prstGeom prst="rect">
            <a:avLst/>
          </a:prstGeom>
        </p:spPr>
      </p:pic>
      <p:pic>
        <p:nvPicPr>
          <p:cNvPr id="7" name="图片 6" descr="timg (3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605" y="167640"/>
            <a:ext cx="3688080" cy="2626995"/>
          </a:xfrm>
          <a:prstGeom prst="rect">
            <a:avLst/>
          </a:prstGeom>
        </p:spPr>
      </p:pic>
      <p:pic>
        <p:nvPicPr>
          <p:cNvPr id="9" name="图片 8" descr="timg (4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0685" y="167640"/>
            <a:ext cx="3964305" cy="2627630"/>
          </a:xfrm>
          <a:prstGeom prst="rect">
            <a:avLst/>
          </a:prstGeom>
        </p:spPr>
      </p:pic>
      <p:pic>
        <p:nvPicPr>
          <p:cNvPr id="10" name="图片 9" descr="timg (5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255" y="171450"/>
            <a:ext cx="3937000" cy="26238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7" name="内容占位符 6" descr="timg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33655" y="-22225"/>
            <a:ext cx="10832465" cy="6871970"/>
          </a:xfrm>
          <a:prstGeom prst="rect">
            <a:avLst/>
          </a:prstGeom>
        </p:spPr>
      </p:pic>
      <p:pic>
        <p:nvPicPr>
          <p:cNvPr id="5" name="内容占位符 3" descr="timg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655" y="-22225"/>
            <a:ext cx="2809875" cy="8115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 descr="timg (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220" y="-22860"/>
            <a:ext cx="9392920" cy="687260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timg (4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3335" y="2183130"/>
            <a:ext cx="6031230" cy="4644390"/>
          </a:xfrm>
          <a:prstGeom prst="rect">
            <a:avLst/>
          </a:prstGeom>
        </p:spPr>
      </p:pic>
      <p:pic>
        <p:nvPicPr>
          <p:cNvPr id="4" name="内容占位符 3" descr="timg (3)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3335" y="1905"/>
            <a:ext cx="6031865" cy="21812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018530" y="1905"/>
            <a:ext cx="6137910" cy="6739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新宋体" panose="02010609030101010101" charset="-122"/>
                <a:ea typeface="新宋体" panose="02010609030101010101" charset="-122"/>
              </a:rPr>
              <a:t>   </a:t>
            </a:r>
            <a:r>
              <a:rPr lang="zh-CN" altLang="en-US" sz="2400">
                <a:latin typeface="新宋体" panose="02010609030101010101" charset="-122"/>
                <a:ea typeface="新宋体" panose="02010609030101010101" charset="-122"/>
              </a:rPr>
              <a:t>胡雪岩(1823-1885)，本名胡光墉，字雪岩，出生于安徽徽州绩溪，13岁起便移居杭州。清咸丰</a:t>
            </a:r>
            <a:r>
              <a:rPr lang="en-US" altLang="zh-CN" sz="2400">
                <a:latin typeface="新宋体" panose="02010609030101010101" charset="-122"/>
                <a:ea typeface="新宋体" panose="02010609030101010101" charset="-122"/>
              </a:rPr>
              <a:t>11</a:t>
            </a:r>
            <a:r>
              <a:rPr lang="zh-CN" altLang="en-US" sz="2400">
                <a:latin typeface="新宋体" panose="02010609030101010101" charset="-122"/>
                <a:ea typeface="新宋体" panose="02010609030101010101" charset="-122"/>
              </a:rPr>
              <a:t>年(1861)，太平军攻杭州，胡雪岩从上海运军火、粮米接济清军而为左宗棠赏识，后来又帮助左宗棠组织"常捷军"、创办福州船政局。左宗棠西征平叛阿古柏时，为他主持上海采运局局务，在上海代借外款5次，高达1195万两，采供军饷、订购军火，并做情报工作，常将上海中外各界重要消息报告左宗棠。备受欢迎时，官居二品，赏穿黄马褂。胡雪岩凭借其卓越的商业才能，利用过手的官银在上海筹办私人钱庄，后在全国各地设立了"阜康"钱庄分号，被称为"活财神"。</a:t>
            </a:r>
            <a:endParaRPr lang="zh-CN" altLang="en-US" sz="2400">
              <a:latin typeface="新宋体" panose="02010609030101010101" charset="-122"/>
              <a:ea typeface="新宋体" panose="02010609030101010101" charset="-122"/>
            </a:endParaRPr>
          </a:p>
          <a:p>
            <a:r>
              <a:rPr lang="zh-CN" altLang="en-US" sz="2400">
                <a:latin typeface="新宋体" panose="02010609030101010101" charset="-122"/>
                <a:ea typeface="新宋体" panose="02010609030101010101" charset="-122"/>
              </a:rPr>
              <a:t>   清光绪九年(1883年)，其产业受各地官僚竞相提款、敲诈勒索而引发资金周转失灵，受外商排挤，而被迫贱卖，资产去半。最终，胡雪岩被革职查抄家产，郁郁而终。</a:t>
            </a:r>
            <a:endParaRPr lang="zh-CN" altLang="en-US" sz="2400">
              <a:latin typeface="新宋体" panose="02010609030101010101" charset="-122"/>
              <a:ea typeface="新宋体" panose="02010609030101010101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4628" y="226695"/>
            <a:ext cx="10943167" cy="863600"/>
          </a:xfrm>
        </p:spPr>
        <p:txBody>
          <a:bodyPr/>
          <a:p>
            <a:r>
              <a:rPr lang="zh-CN" altLang="en-US" sz="4400">
                <a:latin typeface="方正大黑简体" panose="02010601030101010101" charset="-122"/>
                <a:ea typeface="方正大黑简体" panose="02010601030101010101" charset="-122"/>
              </a:rPr>
              <a:t>二、中国古代城市的繁荣。</a:t>
            </a:r>
            <a:endParaRPr lang="zh-CN" altLang="en-US" sz="4400">
              <a:latin typeface="方正大黑简体" panose="02010601030101010101" charset="-122"/>
              <a:ea typeface="方正大黑简体" panose="02010601030101010101" charset="-122"/>
            </a:endParaRPr>
          </a:p>
        </p:txBody>
      </p:sp>
      <p:graphicFrame>
        <p:nvGraphicFramePr>
          <p:cNvPr id="4" name="内容占位符 3"/>
          <p:cNvGraphicFramePr/>
          <p:nvPr>
            <p:ph idx="1"/>
          </p:nvPr>
        </p:nvGraphicFramePr>
        <p:xfrm>
          <a:off x="393700" y="986790"/>
          <a:ext cx="11403965" cy="3733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520"/>
                <a:gridCol w="3287395"/>
                <a:gridCol w="5734050"/>
              </a:tblGrid>
              <a:tr h="5791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 b="1" i="0">
                          <a:solidFill>
                            <a:schemeClr val="bg1"/>
                          </a:solidFill>
                          <a:latin typeface="方正苏新诗柳楷简体" panose="02000000000000000000" charset="-122"/>
                          <a:ea typeface="方正苏新诗柳楷简体" panose="02000000000000000000" charset="-122"/>
                        </a:rPr>
                        <a:t>时间</a:t>
                      </a:r>
                      <a:endParaRPr lang="zh-CN" altLang="en-US" sz="3200" b="1" i="0">
                        <a:solidFill>
                          <a:schemeClr val="bg1"/>
                        </a:solidFill>
                        <a:latin typeface="方正苏新诗柳楷简体" panose="02000000000000000000" charset="-122"/>
                        <a:ea typeface="方正苏新诗柳楷简体" panose="02000000000000000000" charset="-122"/>
                      </a:endParaRPr>
                    </a:p>
                  </a:txBody>
                  <a:tcPr anchor="ctr" anchorCtr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 b="1" i="0">
                          <a:solidFill>
                            <a:schemeClr val="bg1"/>
                          </a:solidFill>
                          <a:latin typeface="方正苏新诗柳楷简体" panose="02000000000000000000" charset="-122"/>
                          <a:ea typeface="方正苏新诗柳楷简体" panose="02000000000000000000" charset="-122"/>
                        </a:rPr>
                        <a:t>城市格局</a:t>
                      </a:r>
                      <a:endParaRPr lang="zh-CN" altLang="en-US" sz="3200" b="1" i="0">
                        <a:solidFill>
                          <a:schemeClr val="bg1"/>
                        </a:solidFill>
                        <a:latin typeface="方正苏新诗柳楷简体" panose="02000000000000000000" charset="-122"/>
                        <a:ea typeface="方正苏新诗柳楷简体" panose="02000000000000000000" charset="-122"/>
                      </a:endParaRPr>
                    </a:p>
                  </a:txBody>
                  <a:tcPr anchor="ctr" anchorCtr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 b="1" i="0">
                          <a:solidFill>
                            <a:schemeClr val="bg1"/>
                          </a:solidFill>
                          <a:latin typeface="方正苏新诗柳楷简体" panose="02000000000000000000" charset="-122"/>
                          <a:ea typeface="方正苏新诗柳楷简体" panose="02000000000000000000" charset="-122"/>
                        </a:rPr>
                        <a:t>城市功能</a:t>
                      </a:r>
                      <a:endParaRPr lang="zh-CN" altLang="en-US" sz="3200" b="1" i="0">
                        <a:solidFill>
                          <a:schemeClr val="bg1"/>
                        </a:solidFill>
                        <a:latin typeface="方正苏新诗柳楷简体" panose="02000000000000000000" charset="-122"/>
                        <a:ea typeface="方正苏新诗柳楷简体" panose="02000000000000000000" charset="-122"/>
                      </a:endParaRPr>
                    </a:p>
                  </a:txBody>
                  <a:tcPr anchor="ctr" anchorCtr="0">
                    <a:solidFill>
                      <a:schemeClr val="tx1"/>
                    </a:solidFill>
                  </a:tcPr>
                </a:tc>
              </a:tr>
              <a:tr h="6064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 b="1" i="0">
                          <a:solidFill>
                            <a:schemeClr val="bg1"/>
                          </a:solidFill>
                          <a:latin typeface="方正苏新诗柳楷简体" panose="02000000000000000000" charset="-122"/>
                          <a:ea typeface="方正苏新诗柳楷简体" panose="02000000000000000000" charset="-122"/>
                          <a:sym typeface="+mn-ea"/>
                        </a:rPr>
                        <a:t>宋代以前</a:t>
                      </a:r>
                      <a:endParaRPr lang="zh-CN" altLang="en-US" sz="3200" b="1" i="0">
                        <a:solidFill>
                          <a:schemeClr val="bg1"/>
                        </a:solidFill>
                        <a:latin typeface="方正苏新诗柳楷简体" panose="02000000000000000000" charset="-122"/>
                        <a:ea typeface="方正苏新诗柳楷简体" panose="02000000000000000000" charset="-122"/>
                      </a:endParaRPr>
                    </a:p>
                  </a:txBody>
                  <a:tcPr anchor="ctr" anchorCtr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 b="1" i="0" dirty="0">
                          <a:solidFill>
                            <a:schemeClr val="bg1"/>
                          </a:solidFill>
                          <a:latin typeface="方正苏新诗柳楷简体" panose="02000000000000000000" charset="-122"/>
                          <a:ea typeface="方正苏新诗柳楷简体" panose="02000000000000000000" charset="-122"/>
                          <a:sym typeface="+mn-ea"/>
                        </a:rPr>
                        <a:t>坊市分离</a:t>
                      </a:r>
                      <a:endParaRPr lang="zh-CN" altLang="en-US" sz="3200" b="1" i="0" dirty="0">
                        <a:solidFill>
                          <a:schemeClr val="bg1"/>
                        </a:solidFill>
                        <a:latin typeface="方正苏新诗柳楷简体" panose="02000000000000000000" charset="-122"/>
                        <a:ea typeface="方正苏新诗柳楷简体" panose="02000000000000000000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 b="1" i="0">
                          <a:solidFill>
                            <a:schemeClr val="bg1"/>
                          </a:solidFill>
                          <a:latin typeface="方正苏新诗柳楷简体" panose="02000000000000000000" charset="-122"/>
                          <a:ea typeface="方正苏新诗柳楷简体" panose="02000000000000000000" charset="-122"/>
                        </a:rPr>
                        <a:t>以政治、军事职能为主。</a:t>
                      </a:r>
                      <a:endParaRPr lang="zh-CN" altLang="en-US" sz="3200" b="1" i="0">
                        <a:solidFill>
                          <a:schemeClr val="bg1"/>
                        </a:solidFill>
                        <a:latin typeface="方正苏新诗柳楷简体" panose="02000000000000000000" charset="-122"/>
                        <a:ea typeface="方正苏新诗柳楷简体" panose="02000000000000000000" charset="-122"/>
                      </a:endParaRPr>
                    </a:p>
                  </a:txBody>
                  <a:tcPr anchor="ctr" anchorCtr="0">
                    <a:solidFill>
                      <a:schemeClr val="tx1"/>
                    </a:solidFill>
                  </a:tcPr>
                </a:tc>
              </a:tr>
              <a:tr h="6502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 b="1" i="0">
                          <a:solidFill>
                            <a:schemeClr val="bg1"/>
                          </a:solidFill>
                          <a:latin typeface="方正苏新诗柳楷简体" panose="02000000000000000000" charset="-122"/>
                          <a:ea typeface="方正苏新诗柳楷简体" panose="02000000000000000000" charset="-122"/>
                        </a:rPr>
                        <a:t>宋代以后</a:t>
                      </a:r>
                      <a:endParaRPr lang="zh-CN" altLang="en-US" sz="3200" b="1" i="0">
                        <a:solidFill>
                          <a:schemeClr val="bg1"/>
                        </a:solidFill>
                        <a:latin typeface="方正苏新诗柳楷简体" panose="02000000000000000000" charset="-122"/>
                        <a:ea typeface="方正苏新诗柳楷简体" panose="02000000000000000000" charset="-122"/>
                      </a:endParaRPr>
                    </a:p>
                  </a:txBody>
                  <a:tcPr anchor="ctr" anchorCtr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 b="1" i="0" dirty="0">
                          <a:solidFill>
                            <a:schemeClr val="bg1"/>
                          </a:solidFill>
                          <a:latin typeface="方正苏新诗柳楷简体" panose="02000000000000000000" charset="-122"/>
                          <a:ea typeface="方正苏新诗柳楷简体" panose="02000000000000000000" charset="-122"/>
                          <a:sym typeface="+mn-ea"/>
                        </a:rPr>
                        <a:t>坊市界限被打破</a:t>
                      </a:r>
                      <a:endParaRPr lang="zh-CN" altLang="en-US" sz="3200" b="1" i="0" dirty="0">
                        <a:solidFill>
                          <a:schemeClr val="bg1"/>
                        </a:solidFill>
                        <a:latin typeface="方正苏新诗柳楷简体" panose="02000000000000000000" charset="-122"/>
                        <a:ea typeface="方正苏新诗柳楷简体" panose="02000000000000000000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 b="1" i="0">
                          <a:solidFill>
                            <a:schemeClr val="bg1"/>
                          </a:solidFill>
                          <a:latin typeface="方正苏新诗柳楷简体" panose="02000000000000000000" charset="-122"/>
                          <a:ea typeface="方正苏新诗柳楷简体" panose="02000000000000000000" charset="-122"/>
                          <a:sym typeface="+mn-ea"/>
                        </a:rPr>
                        <a:t>城市经济功能大大增加。</a:t>
                      </a:r>
                      <a:endParaRPr lang="zh-CN" altLang="en-US" sz="3200" b="1" i="0">
                        <a:solidFill>
                          <a:schemeClr val="bg1"/>
                        </a:solidFill>
                        <a:latin typeface="方正苏新诗柳楷简体" panose="02000000000000000000" charset="-122"/>
                        <a:ea typeface="方正苏新诗柳楷简体" panose="02000000000000000000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3" name="内容占位符 2"/>
          <p:cNvSpPr>
            <a:spLocks noGrp="1"/>
          </p:cNvSpPr>
          <p:nvPr/>
        </p:nvSpPr>
        <p:spPr>
          <a:xfrm>
            <a:off x="393700" y="2822575"/>
            <a:ext cx="11403965" cy="344614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800" b="0" i="0" u="none" kern="1200" baseline="0">
                <a:solidFill>
                  <a:schemeClr val="tx1"/>
                </a:solidFill>
                <a:latin typeface="+mn-lt"/>
                <a:ea typeface="华文细黑" panose="02010600040101010101" pitchFamily="2" charset="-122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»"/>
              <a:defRPr sz="1800" b="0" i="0" u="none" kern="1200" baseline="0">
                <a:solidFill>
                  <a:schemeClr val="tx1"/>
                </a:solidFill>
                <a:latin typeface="+mn-lt"/>
                <a:ea typeface="华文细黑" panose="02010600040101010101" pitchFamily="2" charset="-122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»"/>
              <a:defRPr sz="1800" b="0" i="0" u="none" kern="1200" baseline="0">
                <a:solidFill>
                  <a:schemeClr val="tx1"/>
                </a:solidFill>
                <a:latin typeface="+mn-lt"/>
                <a:ea typeface="华文细黑" panose="02010600040101010101" pitchFamily="2" charset="-122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»"/>
              <a:defRPr sz="1800" b="0" i="0" u="none" kern="1200" baseline="0">
                <a:solidFill>
                  <a:schemeClr val="tx1"/>
                </a:solidFill>
                <a:latin typeface="+mn-lt"/>
                <a:ea typeface="华文细黑" panose="02010600040101010101" pitchFamily="2" charset="-122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»"/>
              <a:defRPr sz="1800" b="0" i="0" u="none" kern="1200" baseline="0">
                <a:solidFill>
                  <a:schemeClr val="tx1"/>
                </a:solidFill>
                <a:latin typeface="+mn-lt"/>
                <a:ea typeface="华文细黑" panose="02010600040101010101" pitchFamily="2" charset="-122"/>
                <a:cs typeface="+mn-cs"/>
              </a:defRPr>
            </a:lvl9pPr>
          </a:lstStyle>
          <a:p>
            <a:r>
              <a:rPr lang="zh-CN" altLang="en-US" sz="2800">
                <a:latin typeface="方正少儿简体" panose="03000509000000000000" charset="-122"/>
                <a:ea typeface="方正少儿简体" panose="03000509000000000000" charset="-122"/>
                <a:sym typeface="+mn-ea"/>
              </a:rPr>
              <a:t>补充说明：</a:t>
            </a:r>
            <a:endParaRPr lang="zh-CN" altLang="en-US" sz="2800">
              <a:latin typeface="方正少儿简体" panose="03000509000000000000" charset="-122"/>
              <a:ea typeface="方正少儿简体" panose="03000509000000000000" charset="-122"/>
              <a:sym typeface="+mn-ea"/>
            </a:endParaRPr>
          </a:p>
          <a:p>
            <a:r>
              <a:rPr lang="en-US" altLang="zh-CN" sz="2800" u="sng">
                <a:latin typeface="方正粗活意简体" panose="03000509000000000000" charset="-122"/>
                <a:ea typeface="方正粗活意简体" panose="03000509000000000000" charset="-122"/>
                <a:sym typeface="+mn-ea"/>
              </a:rPr>
              <a:t>1</a:t>
            </a:r>
            <a:r>
              <a:rPr lang="zh-CN" altLang="en-US" sz="2800" u="sng">
                <a:latin typeface="方正粗活意简体" panose="03000509000000000000" charset="-122"/>
                <a:ea typeface="方正粗活意简体" panose="03000509000000000000" charset="-122"/>
                <a:sym typeface="+mn-ea"/>
              </a:rPr>
              <a:t>、宋代之前：</a:t>
            </a:r>
            <a:r>
              <a:rPr lang="zh-CN" altLang="en-US" sz="2800">
                <a:latin typeface="方正行楷简体" panose="02010601030101010101" charset="-122"/>
                <a:ea typeface="方正行楷简体" panose="02010601030101010101" charset="-122"/>
                <a:sym typeface="+mn-ea"/>
              </a:rPr>
              <a:t>商业交易要收到严格的时间、空间限制，实行</a:t>
            </a:r>
            <a:r>
              <a:rPr lang="en-US" altLang="zh-CN" sz="2800">
                <a:latin typeface="方正行楷简体" panose="02010601030101010101" charset="-122"/>
                <a:ea typeface="方正行楷简体" panose="02010601030101010101" charset="-122"/>
                <a:sym typeface="+mn-ea"/>
              </a:rPr>
              <a:t>“</a:t>
            </a:r>
            <a:r>
              <a:rPr lang="zh-CN" altLang="en-US" sz="2800">
                <a:latin typeface="方正行楷简体" panose="02010601030101010101" charset="-122"/>
                <a:ea typeface="方正行楷简体" panose="02010601030101010101" charset="-122"/>
                <a:sym typeface="+mn-ea"/>
              </a:rPr>
              <a:t>日中为市</a:t>
            </a:r>
            <a:r>
              <a:rPr lang="en-US" altLang="zh-CN" sz="2800">
                <a:latin typeface="方正行楷简体" panose="02010601030101010101" charset="-122"/>
                <a:ea typeface="方正行楷简体" panose="02010601030101010101" charset="-122"/>
                <a:sym typeface="+mn-ea"/>
              </a:rPr>
              <a:t>”</a:t>
            </a:r>
            <a:r>
              <a:rPr lang="zh-CN" altLang="en-US" sz="2800">
                <a:latin typeface="方正行楷简体" panose="02010601030101010101" charset="-122"/>
                <a:ea typeface="方正行楷简体" panose="02010601030101010101" charset="-122"/>
                <a:sym typeface="+mn-ea"/>
              </a:rPr>
              <a:t>，政府设市令或市长进行管理；市与民居要隔开。</a:t>
            </a:r>
            <a:endParaRPr lang="zh-CN" altLang="en-US" sz="2800">
              <a:latin typeface="方正行楷简体" panose="02010601030101010101" charset="-122"/>
              <a:ea typeface="方正行楷简体" panose="02010601030101010101" charset="-122"/>
              <a:sym typeface="+mn-ea"/>
            </a:endParaRPr>
          </a:p>
          <a:p>
            <a:r>
              <a:rPr lang="en-US" altLang="zh-CN" sz="2800" u="sng">
                <a:latin typeface="方正粗活意简体" panose="03000509000000000000" charset="-122"/>
                <a:ea typeface="方正粗活意简体" panose="03000509000000000000" charset="-122"/>
                <a:sym typeface="+mn-ea"/>
              </a:rPr>
              <a:t>2</a:t>
            </a:r>
            <a:r>
              <a:rPr lang="zh-CN" altLang="en-US" sz="2800" u="sng">
                <a:latin typeface="方正粗活意简体" panose="03000509000000000000" charset="-122"/>
                <a:ea typeface="方正粗活意简体" panose="03000509000000000000" charset="-122"/>
                <a:sym typeface="+mn-ea"/>
              </a:rPr>
              <a:t>、宋代之后：</a:t>
            </a:r>
            <a:r>
              <a:rPr lang="zh-CN" altLang="en-US" sz="2800">
                <a:latin typeface="方正行楷简体" panose="02010601030101010101" charset="-122"/>
                <a:ea typeface="方正行楷简体" panose="02010601030101010101" charset="-122"/>
                <a:sym typeface="+mn-ea"/>
              </a:rPr>
              <a:t>商业活动的时空界限被打破，早市与夜市昼夜相接。</a:t>
            </a:r>
            <a:r>
              <a:rPr lang="zh-CN" altLang="en-US" sz="2800" dirty="0">
                <a:solidFill>
                  <a:schemeClr val="tx1"/>
                </a:solidFill>
                <a:latin typeface="方正行楷简体" panose="02010601030101010101" charset="-122"/>
                <a:ea typeface="方正行楷简体" panose="02010601030101010101" charset="-122"/>
                <a:sym typeface="+mn-ea"/>
              </a:rPr>
              <a:t>坊市界限不复存在，市分散在城中，坐商与行商并存，勾栏、瓦舍林立，城郊与乡村的</a:t>
            </a:r>
            <a:r>
              <a:rPr lang="zh-CN" altLang="en-US" sz="2800">
                <a:latin typeface="方正行楷简体" panose="02010601030101010101" charset="-122"/>
                <a:ea typeface="方正行楷简体" panose="02010601030101010101" charset="-122"/>
                <a:sym typeface="+mn-ea"/>
              </a:rPr>
              <a:t>草市更加普遍，全国出现了数十座较大的市镇。</a:t>
            </a:r>
            <a:endParaRPr lang="zh-CN" altLang="en-US" sz="2800" dirty="0">
              <a:solidFill>
                <a:schemeClr val="tx1"/>
              </a:solidFill>
              <a:latin typeface="方正行楷简体" panose="02010601030101010101" charset="-122"/>
              <a:ea typeface="方正行楷简体" panose="02010601030101010101" charset="-122"/>
              <a:sym typeface="+mn-ea"/>
            </a:endParaRPr>
          </a:p>
          <a:p>
            <a:endParaRPr lang="zh-CN" altLang="en-US" sz="2800">
              <a:latin typeface="方正少儿简体" panose="03000509000000000000" charset="-122"/>
              <a:ea typeface="方正少儿简体" panose="03000509000000000000" charset="-122"/>
              <a:sym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4800" u="sng">
                <a:latin typeface="方正粗活意简体" panose="03000509000000000000" charset="-122"/>
                <a:ea typeface="方正粗活意简体" panose="03000509000000000000" charset="-122"/>
              </a:rPr>
              <a:t>汉唐时期的长安城</a:t>
            </a:r>
            <a:endParaRPr lang="zh-CN" altLang="en-US" sz="4800" u="sng">
              <a:latin typeface="方正粗活意简体" panose="03000509000000000000" charset="-122"/>
              <a:ea typeface="方正粗活意简体" panose="03000509000000000000" charset="-122"/>
            </a:endParaRPr>
          </a:p>
        </p:txBody>
      </p:sp>
      <p:pic>
        <p:nvPicPr>
          <p:cNvPr id="4" name="内容占位符 3" descr="汉代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8425" y="1405890"/>
            <a:ext cx="6245860" cy="4489450"/>
          </a:xfrm>
          <a:prstGeom prst="rect">
            <a:avLst/>
          </a:prstGeom>
        </p:spPr>
      </p:pic>
      <p:pic>
        <p:nvPicPr>
          <p:cNvPr id="5" name="图片 4" descr="p8_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755" y="801370"/>
            <a:ext cx="5654675" cy="585279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海阔天空">
  <a:themeElements>
    <a:clrScheme name="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B2B2B2"/>
      </a:accent1>
      <a:accent2>
        <a:srgbClr val="5F5F5F"/>
      </a:accent2>
      <a:accent3>
        <a:srgbClr val="FFFFFF"/>
      </a:accent3>
      <a:accent4>
        <a:srgbClr val="000000"/>
      </a:accent4>
      <a:accent5>
        <a:srgbClr val="D5D5D5"/>
      </a:accent5>
      <a:accent6>
        <a:srgbClr val="555555"/>
      </a:accent6>
      <a:hlink>
        <a:srgbClr val="1C1C1C"/>
      </a:hlink>
      <a:folHlink>
        <a:srgbClr val="DDDDDD"/>
      </a:folHlink>
    </a:clrScheme>
    <a:fontScheme name="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2B2B2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55555"/>
        </a:accent6>
        <a:hlink>
          <a:srgbClr val="1C1C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3248</Words>
  <Application>WPS 演示</Application>
  <PresentationFormat>宽屏</PresentationFormat>
  <Paragraphs>223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52" baseType="lpstr">
      <vt:lpstr>Arial</vt:lpstr>
      <vt:lpstr>宋体</vt:lpstr>
      <vt:lpstr>Wingdings</vt:lpstr>
      <vt:lpstr>MS UI Gothic</vt:lpstr>
      <vt:lpstr>华文细黑</vt:lpstr>
      <vt:lpstr>微软雅黑</vt:lpstr>
      <vt:lpstr>方正粗活意简体</vt:lpstr>
      <vt:lpstr>方正少儿简体</vt:lpstr>
      <vt:lpstr>方正苏新诗柳楷简体</vt:lpstr>
      <vt:lpstr>方正北魏楷书简体</vt:lpstr>
      <vt:lpstr>方正大黑简体</vt:lpstr>
      <vt:lpstr>方正康体简体</vt:lpstr>
      <vt:lpstr>方正行楷简体</vt:lpstr>
      <vt:lpstr>新宋体</vt:lpstr>
      <vt:lpstr>方正祥隶简体</vt:lpstr>
      <vt:lpstr>方正粗圆简体</vt:lpstr>
      <vt:lpstr>方正超粗黑简体</vt:lpstr>
      <vt:lpstr>仿宋_GB2312</vt:lpstr>
      <vt:lpstr>Arial Unicode MS</vt:lpstr>
      <vt:lpstr>Calibri</vt:lpstr>
      <vt:lpstr>方正剪纸简体</vt:lpstr>
      <vt:lpstr>方正启体简体</vt:lpstr>
      <vt:lpstr>方正兰亭超细黑简体</vt:lpstr>
      <vt:lpstr>方正姚体简体</vt:lpstr>
      <vt:lpstr>方正准圆简体</vt:lpstr>
      <vt:lpstr>宋体-PUA</vt:lpstr>
      <vt:lpstr>方正显仁简体</vt:lpstr>
      <vt:lpstr>方正正大黑简体</vt:lpstr>
      <vt:lpstr>方正毡笔黑简体</vt:lpstr>
      <vt:lpstr>方正正粗黑简体</vt:lpstr>
      <vt:lpstr>方正硬笔行书简体</vt:lpstr>
      <vt:lpstr>海阔天空</vt:lpstr>
      <vt:lpstr>第5课  农耕时代的商业与城市</vt:lpstr>
      <vt:lpstr>一、中国古代商业的发展。</vt:lpstr>
      <vt:lpstr>唐代 商业的发展</vt:lpstr>
      <vt:lpstr>PowerPoint 演示文稿</vt:lpstr>
      <vt:lpstr>PowerPoint 演示文稿</vt:lpstr>
      <vt:lpstr>PowerPoint 演示文稿</vt:lpstr>
      <vt:lpstr>PowerPoint 演示文稿</vt:lpstr>
      <vt:lpstr>二、中国古代城市的繁荣。</vt:lpstr>
      <vt:lpstr>汉唐时期的长安城</vt:lpstr>
      <vt:lpstr>宋代东京汴梁城</vt:lpstr>
      <vt:lpstr>唐宋 沿海 港口 城市 分布</vt:lpstr>
      <vt:lpstr>明清工商业市镇一瞥</vt:lpstr>
      <vt:lpstr>PowerPoint 演示文稿</vt:lpstr>
      <vt:lpstr>PowerPoint 演示文稿</vt:lpstr>
      <vt:lpstr>PowerPoint 演示文稿</vt:lpstr>
      <vt:lpstr>三、中国古代的农商政策。 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580</cp:revision>
  <dcterms:created xsi:type="dcterms:W3CDTF">2015-05-05T08:02:00Z</dcterms:created>
  <dcterms:modified xsi:type="dcterms:W3CDTF">2018-04-14T01:29:20Z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